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8"/>
  </p:notesMasterIdLst>
  <p:sldIdLst>
    <p:sldId id="297" r:id="rId2"/>
    <p:sldId id="280" r:id="rId3"/>
    <p:sldId id="2147479578" r:id="rId4"/>
    <p:sldId id="260" r:id="rId5"/>
    <p:sldId id="2147479579" r:id="rId6"/>
    <p:sldId id="2147479581" r:id="rId7"/>
    <p:sldId id="2147479580" r:id="rId8"/>
    <p:sldId id="2147479583" r:id="rId9"/>
    <p:sldId id="2147479584" r:id="rId10"/>
    <p:sldId id="2147479585" r:id="rId11"/>
    <p:sldId id="2147479586" r:id="rId12"/>
    <p:sldId id="302" r:id="rId13"/>
    <p:sldId id="298" r:id="rId14"/>
    <p:sldId id="2147481769" r:id="rId15"/>
    <p:sldId id="300" r:id="rId16"/>
    <p:sldId id="299" r:id="rId17"/>
  </p:sldIdLst>
  <p:sldSz cx="12192000" cy="6858000"/>
  <p:notesSz cx="6858000" cy="9144000"/>
  <p:embeddedFontLst>
    <p:embeddedFont>
      <p:font typeface="Aptos Mono" panose="020B0009020202020204" pitchFamily="49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pace Grotesk Medium" pitchFamily="2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80"/>
            <p14:sldId id="2147479578"/>
            <p14:sldId id="260"/>
            <p14:sldId id="2147479579"/>
            <p14:sldId id="2147479581"/>
            <p14:sldId id="2147479580"/>
            <p14:sldId id="2147479583"/>
            <p14:sldId id="2147479584"/>
            <p14:sldId id="2147479585"/>
            <p14:sldId id="2147479586"/>
            <p14:sldId id="302"/>
            <p14:sldId id="298"/>
            <p14:sldId id="2147481769"/>
            <p14:sldId id="300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0B8"/>
    <a:srgbClr val="502BD3"/>
    <a:srgbClr val="8661C5"/>
    <a:srgbClr val="ED35D1"/>
    <a:srgbClr val="A073F8"/>
    <a:srgbClr val="D431BC"/>
    <a:srgbClr val="9169E2"/>
    <a:srgbClr val="8F2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0EEE65-5F3E-4494-AA89-B865A5F6E4CC}" v="6" dt="2023-12-08T23:36:24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27" d="100"/>
          <a:sy n="27" d="100"/>
        </p:scale>
        <p:origin x="44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12/8/2023 3:35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0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E7DB7-A925-4A39-9158-D0B9E5C99A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5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680" r:id="rId5"/>
    <p:sldLayoutId id="2147483670" r:id="rId6"/>
    <p:sldLayoutId id="214748367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ab" TargetMode="External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book/10.1007/978-1-4842-6370-9" TargetMode="External"/><Relationship Id="rId3" Type="http://schemas.openxmlformats.org/officeDocument/2006/relationships/hyperlink" Target="https://github.com/yorek/azure-sql-db-samples" TargetMode="External"/><Relationship Id="rId7" Type="http://schemas.openxmlformats.org/officeDocument/2006/relationships/hyperlink" Target="https://github.com/microsoft/bobsql/tree/master/azuresqlbook" TargetMode="External"/><Relationship Id="rId2" Type="http://schemas.openxmlformats.org/officeDocument/2006/relationships/hyperlink" Target="https://aka.ms/awesome-sq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orek/practical-azure-sql-db-for-modern-developers" TargetMode="External"/><Relationship Id="rId11" Type="http://schemas.openxmlformats.org/officeDocument/2006/relationships/image" Target="../media/image52.jpeg"/><Relationship Id="rId5" Type="http://schemas.openxmlformats.org/officeDocument/2006/relationships/hyperlink" Target="https://learn.microsoft.com/en-us/azure/data-api-builder/" TargetMode="External"/><Relationship Id="rId10" Type="http://schemas.openxmlformats.org/officeDocument/2006/relationships/hyperlink" Target="https://link.springer.com/book/10.1007/978-1-4842-5931-3" TargetMode="External"/><Relationship Id="rId4" Type="http://schemas.openxmlformats.org/officeDocument/2006/relationships/hyperlink" Target="https://aka.ms/dab" TargetMode="External"/><Relationship Id="rId9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ab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32" Type="http://schemas.openxmlformats.org/officeDocument/2006/relationships/image" Target="../media/image36.sv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36" Type="http://schemas.openxmlformats.org/officeDocument/2006/relationships/image" Target="../media/image40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Relationship Id="rId27" Type="http://schemas.openxmlformats.org/officeDocument/2006/relationships/image" Target="../media/image31.png"/><Relationship Id="rId30" Type="http://schemas.openxmlformats.org/officeDocument/2006/relationships/image" Target="../media/image34.svg"/><Relationship Id="rId35" Type="http://schemas.openxmlformats.org/officeDocument/2006/relationships/image" Target="../media/image39.png"/><Relationship Id="rId8" Type="http://schemas.openxmlformats.org/officeDocument/2006/relationships/image" Target="../media/image12.sv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5641F3-A987-C91C-89F8-E5EDB0C4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Static Web Apps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971229-D4B3-3552-4A2B-649771414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Web Apps is a great service to build </a:t>
            </a:r>
            <a:r>
              <a:rPr lang="en-US" dirty="0" err="1"/>
              <a:t>Fullstack</a:t>
            </a:r>
            <a:r>
              <a:rPr lang="en-US" dirty="0"/>
              <a:t> Applications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B854E-2286-CEEF-5610-75B56CFAEC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767" y="2505920"/>
            <a:ext cx="7426465" cy="3986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F84A9-D73D-F5FD-A385-0681E4259800}"/>
              </a:ext>
            </a:extLst>
          </p:cNvPr>
          <p:cNvSpPr txBox="1"/>
          <p:nvPr/>
        </p:nvSpPr>
        <p:spPr>
          <a:xfrm>
            <a:off x="2368349" y="6185971"/>
            <a:ext cx="74408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https://learn.microsoft.com/en-us/azure/static-web-apps/database-overview</a:t>
            </a:r>
          </a:p>
        </p:txBody>
      </p:sp>
    </p:spTree>
    <p:extLst>
      <p:ext uri="{BB962C8B-B14F-4D97-AF65-F5344CB8AC3E}">
        <p14:creationId xmlns:p14="http://schemas.microsoft.com/office/powerpoint/2010/main" val="577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52-0B84-EFCC-DDF5-298742C6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Static Web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70107-2CE6-BB2D-6F6F-B3829509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Heavily integrated with SWA CLI for a great offline development experience 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To initialize the file use SWA CLI instead of DAB CLI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9C5A6-011B-251A-99BC-2478F6A5D6F8}"/>
              </a:ext>
            </a:extLst>
          </p:cNvPr>
          <p:cNvSpPr txBox="1"/>
          <p:nvPr/>
        </p:nvSpPr>
        <p:spPr>
          <a:xfrm>
            <a:off x="980087" y="3816628"/>
            <a:ext cx="10231826" cy="369332"/>
          </a:xfrm>
          <a:prstGeom prst="rect">
            <a:avLst/>
          </a:prstGeom>
          <a:solidFill>
            <a:schemeClr val="dk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Aptos Mono" panose="020B0009020202020204" pitchFamily="49" charset="0"/>
              </a:rPr>
              <a:t>swa</a:t>
            </a:r>
            <a:r>
              <a:rPr lang="en-US" dirty="0">
                <a:latin typeface="Aptos Mono" panose="020B0009020202020204" pitchFamily="49" charset="0"/>
              </a:rPr>
              <a:t> </a:t>
            </a:r>
            <a:r>
              <a:rPr lang="en-US" dirty="0" err="1">
                <a:latin typeface="Aptos Mono" panose="020B0009020202020204" pitchFamily="49" charset="0"/>
              </a:rPr>
              <a:t>db</a:t>
            </a:r>
            <a:r>
              <a:rPr lang="en-US" dirty="0">
                <a:latin typeface="Aptos Mono" panose="020B0009020202020204" pitchFamily="49" charset="0"/>
              </a:rPr>
              <a:t> </a:t>
            </a:r>
            <a:r>
              <a:rPr lang="en-US" dirty="0" err="1">
                <a:latin typeface="Aptos Mono" panose="020B0009020202020204" pitchFamily="49" charset="0"/>
              </a:rPr>
              <a:t>init</a:t>
            </a:r>
            <a:r>
              <a:rPr lang="en-US" dirty="0">
                <a:latin typeface="Aptos Mono" panose="020B0009020202020204" pitchFamily="49" charset="0"/>
              </a:rPr>
              <a:t> --database-type </a:t>
            </a:r>
            <a:r>
              <a:rPr lang="en-US" dirty="0" err="1">
                <a:latin typeface="Aptos Mono" panose="020B0009020202020204" pitchFamily="49" charset="0"/>
              </a:rPr>
              <a:t>mssql</a:t>
            </a:r>
            <a:r>
              <a:rPr lang="en-US" dirty="0">
                <a:latin typeface="Aptos Mono" panose="020B0009020202020204" pitchFamily="49" charset="0"/>
              </a:rPr>
              <a:t> --connection-string "@env('MSSQL')"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563A6-2DDF-26D4-C499-790B72FF42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3648" y="4554118"/>
            <a:ext cx="6524704" cy="21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8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rchitecture Diagram">
            <a:extLst>
              <a:ext uri="{FF2B5EF4-FFF2-40B4-BE49-F238E27FC236}">
                <a16:creationId xmlns:a16="http://schemas.microsoft.com/office/drawing/2014/main" id="{2C0D864A-F3F4-6666-37E2-157721B9B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5116" y="1432559"/>
            <a:ext cx="8701768" cy="525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136FDB8-AD91-3994-FDC2-BC5C706D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End-2-End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7A54C-9025-DEE8-9B5C-6211252A0AB1}"/>
              </a:ext>
            </a:extLst>
          </p:cNvPr>
          <p:cNvSpPr txBox="1"/>
          <p:nvPr/>
        </p:nvSpPr>
        <p:spPr>
          <a:xfrm>
            <a:off x="317241" y="6248401"/>
            <a:ext cx="684411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https://github.com/Azure-Samples/azure-sql-db-session-recommender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171BC-9601-D3E1-B67C-A5A0AE2490B0}"/>
              </a:ext>
            </a:extLst>
          </p:cNvPr>
          <p:cNvSpPr txBox="1"/>
          <p:nvPr/>
        </p:nvSpPr>
        <p:spPr>
          <a:xfrm>
            <a:off x="7161359" y="1432559"/>
            <a:ext cx="366472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https://sessionfinder.dotnetconf.net/</a:t>
            </a:r>
          </a:p>
        </p:txBody>
      </p:sp>
    </p:spTree>
    <p:extLst>
      <p:ext uri="{BB962C8B-B14F-4D97-AF65-F5344CB8AC3E}">
        <p14:creationId xmlns:p14="http://schemas.microsoft.com/office/powerpoint/2010/main" val="395455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Data API builder</a:t>
            </a:r>
            <a:br>
              <a:rPr lang="en-US" dirty="0"/>
            </a:br>
            <a:r>
              <a:rPr lang="en-US" sz="2800" dirty="0">
                <a:hlinkClick r:id="rId3"/>
              </a:rPr>
              <a:t>https://aka.ms/dab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Session Recommender Sample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https://github.com/Azure-Samples/azure-sql-db-session-recommender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Azure SQL Free Tier</a:t>
            </a:r>
            <a:br>
              <a:rPr lang="en-US"/>
            </a:br>
            <a:r>
              <a:rPr lang="en-US" u="sng">
                <a:solidFill>
                  <a:srgbClr val="502BD3"/>
                </a:solidFill>
              </a:rPr>
              <a:t>https://aka.ms/freedb</a:t>
            </a: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44DAE-F023-6544-48C5-5F83F89F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DBF6E-27B0-E636-98B7-E1195B024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Awesome Azure SQL list</a:t>
            </a:r>
          </a:p>
          <a:p>
            <a:pPr lvl="1"/>
            <a:r>
              <a:rPr lang="en-US" dirty="0">
                <a:hlinkClick r:id="rId2"/>
              </a:rPr>
              <a:t>https://aka.ms/awesome-sql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 updated list of everything that can help you to get the best </a:t>
            </a:r>
            <a:br>
              <a:rPr lang="en-US" dirty="0"/>
            </a:br>
            <a:r>
              <a:rPr lang="en-US" dirty="0"/>
              <a:t>out of Azure SQL DB</a:t>
            </a:r>
          </a:p>
          <a:p>
            <a:pPr lvl="1"/>
            <a:endParaRPr lang="en-US" dirty="0"/>
          </a:p>
          <a:p>
            <a:r>
              <a:rPr lang="en-US" dirty="0"/>
              <a:t>Samples and Best Practices</a:t>
            </a:r>
          </a:p>
          <a:p>
            <a:pPr lvl="1"/>
            <a:r>
              <a:rPr lang="en-US" dirty="0">
                <a:hlinkClick r:id="rId3"/>
              </a:rPr>
              <a:t>https://github.com/yorek/azure-sql-db-samples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Data API builder</a:t>
            </a:r>
          </a:p>
          <a:p>
            <a:pPr lvl="1"/>
            <a:r>
              <a:rPr lang="en-US" dirty="0"/>
              <a:t>Source Code: </a:t>
            </a:r>
            <a:r>
              <a:rPr lang="en-US" dirty="0">
                <a:hlinkClick r:id="rId4"/>
              </a:rPr>
              <a:t>https://aka.ms/dab</a:t>
            </a:r>
            <a:endParaRPr lang="en-US" dirty="0"/>
          </a:p>
          <a:p>
            <a:pPr lvl="1"/>
            <a:r>
              <a:rPr lang="en-US" dirty="0"/>
              <a:t>Documentation: </a:t>
            </a:r>
            <a:r>
              <a:rPr lang="en-US" dirty="0">
                <a:hlinkClick r:id="rId5"/>
              </a:rPr>
              <a:t>https://learn.microsoft.com/en-us/azure/data-api-builder/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Practical Azure SQL Database for Modern Developers Book	</a:t>
            </a:r>
          </a:p>
          <a:p>
            <a:pPr lvl="1"/>
            <a:r>
              <a:rPr lang="en-US" dirty="0">
                <a:hlinkClick r:id="rId6"/>
              </a:rPr>
              <a:t>https://github.com/yorek/practical-azure-sql-db-for-modern-developers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7"/>
              </a:rPr>
              <a:t>https://github.com/microsoft/bobsql/tree/master/azuresqlbook</a:t>
            </a:r>
            <a:r>
              <a:rPr lang="en-US" dirty="0"/>
              <a:t> </a:t>
            </a:r>
          </a:p>
        </p:txBody>
      </p:sp>
      <p:pic>
        <p:nvPicPr>
          <p:cNvPr id="1028" name="Picture 4" descr="Practical Azure SQL Database for Modern Developers">
            <a:hlinkClick r:id="rId8"/>
            <a:extLst>
              <a:ext uri="{FF2B5EF4-FFF2-40B4-BE49-F238E27FC236}">
                <a16:creationId xmlns:a16="http://schemas.microsoft.com/office/drawing/2014/main" id="{953A3635-E29A-0100-5762-9E835734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8349" y="1256506"/>
            <a:ext cx="1714133" cy="244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ok cover">
            <a:hlinkClick r:id="rId10"/>
            <a:extLst>
              <a:ext uri="{FF2B5EF4-FFF2-40B4-BE49-F238E27FC236}">
                <a16:creationId xmlns:a16="http://schemas.microsoft.com/office/drawing/2014/main" id="{A24CFBC0-EA84-0D05-DF62-59DAB9929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8349" y="3953263"/>
            <a:ext cx="1711537" cy="244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268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DAB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https://aka.ms/dab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5057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>
            <a:normAutofit/>
          </a:bodyPr>
          <a:lstStyle/>
          <a:p>
            <a:r>
              <a:rPr lang="en-US" dirty="0"/>
              <a:t>From databases to API</a:t>
            </a:r>
            <a:br>
              <a:rPr lang="en-US" dirty="0"/>
            </a:br>
            <a:r>
              <a:rPr lang="en-US" sz="3200" dirty="0"/>
              <a:t>An efficient solution both on-premises and in Azure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Davide Mauri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83BDB4C-ECA0-FD52-16EC-41D186FBB0B3}"/>
              </a:ext>
            </a:extLst>
          </p:cNvPr>
          <p:cNvSpPr/>
          <p:nvPr/>
        </p:nvSpPr>
        <p:spPr>
          <a:xfrm>
            <a:off x="1584935" y="4861166"/>
            <a:ext cx="2301458" cy="16719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C4083A-85D8-6D17-1C96-D9928014C53C}"/>
              </a:ext>
            </a:extLst>
          </p:cNvPr>
          <p:cNvSpPr txBox="1"/>
          <p:nvPr/>
        </p:nvSpPr>
        <p:spPr>
          <a:xfrm>
            <a:off x="2291855" y="4547134"/>
            <a:ext cx="961391" cy="35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Analytics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180A915-DFA3-2473-C5F8-948A69F1C6B3}"/>
              </a:ext>
            </a:extLst>
          </p:cNvPr>
          <p:cNvGrpSpPr/>
          <p:nvPr/>
        </p:nvGrpSpPr>
        <p:grpSpPr>
          <a:xfrm>
            <a:off x="2918725" y="4952019"/>
            <a:ext cx="692709" cy="650530"/>
            <a:chOff x="3036610" y="5349439"/>
            <a:chExt cx="739113" cy="685333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D87C768B-8170-ED05-741E-BDA93BEF3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5019" y="5349439"/>
              <a:ext cx="422296" cy="422296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AFF493-55D2-1BBA-72F9-E2A84DACD4B6}"/>
                </a:ext>
              </a:extLst>
            </p:cNvPr>
            <p:cNvSpPr txBox="1"/>
            <p:nvPr/>
          </p:nvSpPr>
          <p:spPr>
            <a:xfrm>
              <a:off x="3036610" y="5757773"/>
              <a:ext cx="7391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Power BI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50C686D-0F99-90E1-2582-D32C131BC45B}"/>
              </a:ext>
            </a:extLst>
          </p:cNvPr>
          <p:cNvGrpSpPr/>
          <p:nvPr/>
        </p:nvGrpSpPr>
        <p:grpSpPr>
          <a:xfrm>
            <a:off x="2900098" y="5836731"/>
            <a:ext cx="649862" cy="663783"/>
            <a:chOff x="4378030" y="5291587"/>
            <a:chExt cx="693395" cy="699295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E7F1EA54-D63D-0B80-1B07-95714733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98932" y="5291587"/>
              <a:ext cx="451593" cy="451593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14639C-761E-973E-E95F-D7670DDB4B0D}"/>
                </a:ext>
              </a:extLst>
            </p:cNvPr>
            <p:cNvSpPr txBox="1"/>
            <p:nvPr/>
          </p:nvSpPr>
          <p:spPr>
            <a:xfrm>
              <a:off x="4378030" y="5713883"/>
              <a:ext cx="6933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Synapse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54620B-1381-C486-1B9C-C97DD20EBF15}"/>
              </a:ext>
            </a:extLst>
          </p:cNvPr>
          <p:cNvGrpSpPr/>
          <p:nvPr/>
        </p:nvGrpSpPr>
        <p:grpSpPr>
          <a:xfrm>
            <a:off x="1599383" y="5844246"/>
            <a:ext cx="1217213" cy="656268"/>
            <a:chOff x="4224773" y="6139949"/>
            <a:chExt cx="1298753" cy="691378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8B4109F9-F23F-4673-C69F-C193D857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66959" y="6139949"/>
              <a:ext cx="414379" cy="41437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9F70DC-0BDD-6BA8-5ECF-A0F5F6144431}"/>
                </a:ext>
              </a:extLst>
            </p:cNvPr>
            <p:cNvSpPr txBox="1"/>
            <p:nvPr/>
          </p:nvSpPr>
          <p:spPr>
            <a:xfrm>
              <a:off x="4224773" y="6554328"/>
              <a:ext cx="1298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Machine Learning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50AFB0B-E4EC-1A0C-F9F9-B0458AB37760}"/>
              </a:ext>
            </a:extLst>
          </p:cNvPr>
          <p:cNvGrpSpPr/>
          <p:nvPr/>
        </p:nvGrpSpPr>
        <p:grpSpPr>
          <a:xfrm>
            <a:off x="1696210" y="4967147"/>
            <a:ext cx="975513" cy="635400"/>
            <a:chOff x="1010598" y="5128472"/>
            <a:chExt cx="1040862" cy="66939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940D377-AB5C-C220-19D2-31A9CA064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08903" y="5128472"/>
              <a:ext cx="368510" cy="36851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5AD8A-3B87-EA27-F263-3DAD012F0FE2}"/>
                </a:ext>
              </a:extLst>
            </p:cNvPr>
            <p:cNvSpPr txBox="1"/>
            <p:nvPr/>
          </p:nvSpPr>
          <p:spPr>
            <a:xfrm>
              <a:off x="1010598" y="5520867"/>
              <a:ext cx="1040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ML endpoints</a:t>
              </a: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4BA32B0-43FC-1547-DD01-C2FF0D0B7D56}"/>
              </a:ext>
            </a:extLst>
          </p:cNvPr>
          <p:cNvCxnSpPr>
            <a:cxnSpLocks/>
          </p:cNvCxnSpPr>
          <p:nvPr/>
        </p:nvCxnSpPr>
        <p:spPr>
          <a:xfrm flipH="1" flipV="1">
            <a:off x="3228365" y="5581949"/>
            <a:ext cx="125" cy="2060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5379653-F962-0DEB-1A14-39227BAA708C}"/>
              </a:ext>
            </a:extLst>
          </p:cNvPr>
          <p:cNvCxnSpPr>
            <a:cxnSpLocks/>
          </p:cNvCxnSpPr>
          <p:nvPr/>
        </p:nvCxnSpPr>
        <p:spPr>
          <a:xfrm flipH="1">
            <a:off x="2459307" y="6039131"/>
            <a:ext cx="4774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348520-2BBC-C469-6823-A46CA6E03431}"/>
              </a:ext>
            </a:extLst>
          </p:cNvPr>
          <p:cNvCxnSpPr>
            <a:cxnSpLocks/>
          </p:cNvCxnSpPr>
          <p:nvPr/>
        </p:nvCxnSpPr>
        <p:spPr>
          <a:xfrm flipV="1">
            <a:off x="2212538" y="5579986"/>
            <a:ext cx="0" cy="2080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A31E011-A705-4F36-F478-8C54F093CCBC}"/>
              </a:ext>
            </a:extLst>
          </p:cNvPr>
          <p:cNvSpPr/>
          <p:nvPr/>
        </p:nvSpPr>
        <p:spPr>
          <a:xfrm>
            <a:off x="1573400" y="791720"/>
            <a:ext cx="1505323" cy="15378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26D338-C17D-36FD-4706-47870B6D75CF}"/>
              </a:ext>
            </a:extLst>
          </p:cNvPr>
          <p:cNvSpPr txBox="1"/>
          <p:nvPr/>
        </p:nvSpPr>
        <p:spPr>
          <a:xfrm>
            <a:off x="1370048" y="372691"/>
            <a:ext cx="213084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Telemetry/Logging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E9C70F04-334E-4595-8E34-A7E36E5554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5768" y="1005643"/>
            <a:ext cx="820585" cy="83109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FF8FD48-C8B0-9384-A08A-D779C964B9F1}"/>
              </a:ext>
            </a:extLst>
          </p:cNvPr>
          <p:cNvSpPr txBox="1"/>
          <p:nvPr/>
        </p:nvSpPr>
        <p:spPr>
          <a:xfrm>
            <a:off x="1668296" y="1894687"/>
            <a:ext cx="1315528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Application Insights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09DB166-0CD6-6C8F-8C68-E7EE9814B93B}"/>
              </a:ext>
            </a:extLst>
          </p:cNvPr>
          <p:cNvGrpSpPr/>
          <p:nvPr/>
        </p:nvGrpSpPr>
        <p:grpSpPr>
          <a:xfrm>
            <a:off x="4541044" y="4492910"/>
            <a:ext cx="1731914" cy="2048699"/>
            <a:chOff x="1118184" y="4638255"/>
            <a:chExt cx="1847933" cy="215830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6AC75D5-5860-5797-BF46-FC1369BEADF2}"/>
                </a:ext>
              </a:extLst>
            </p:cNvPr>
            <p:cNvSpPr/>
            <p:nvPr/>
          </p:nvSpPr>
          <p:spPr>
            <a:xfrm>
              <a:off x="1118184" y="5035205"/>
              <a:ext cx="1847933" cy="176135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134B093-352D-3E1F-913E-480E255B1517}"/>
                </a:ext>
              </a:extLst>
            </p:cNvPr>
            <p:cNvSpPr txBox="1"/>
            <p:nvPr/>
          </p:nvSpPr>
          <p:spPr>
            <a:xfrm>
              <a:off x="1441454" y="4638255"/>
              <a:ext cx="1058175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/>
                <a:t>Database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527077D-6356-EA5F-2ACC-F7D688AE1A08}"/>
              </a:ext>
            </a:extLst>
          </p:cNvPr>
          <p:cNvGrpSpPr/>
          <p:nvPr/>
        </p:nvGrpSpPr>
        <p:grpSpPr>
          <a:xfrm>
            <a:off x="4893863" y="5092642"/>
            <a:ext cx="1082641" cy="1469247"/>
            <a:chOff x="4349840" y="5209191"/>
            <a:chExt cx="1155166" cy="1547853"/>
          </a:xfrm>
        </p:grpSpPr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CF18BD8C-DD72-DE47-501D-B3BCB3DD5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49840" y="5209191"/>
              <a:ext cx="1024462" cy="1024462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D2708CE-9B5C-B8AC-E536-EA533F7558A0}"/>
                </a:ext>
              </a:extLst>
            </p:cNvPr>
            <p:cNvSpPr txBox="1"/>
            <p:nvPr/>
          </p:nvSpPr>
          <p:spPr>
            <a:xfrm>
              <a:off x="4426117" y="6217524"/>
              <a:ext cx="1078889" cy="539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Azure SQL </a:t>
              </a:r>
            </a:p>
            <a:p>
              <a:r>
                <a:rPr lang="en-US" sz="1200"/>
                <a:t>Database</a:t>
              </a:r>
            </a:p>
          </p:txBody>
        </p:sp>
      </p:grp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6407E84B-8B5D-6827-4777-9CF4D61EC926}"/>
              </a:ext>
            </a:extLst>
          </p:cNvPr>
          <p:cNvCxnSpPr>
            <a:cxnSpLocks/>
          </p:cNvCxnSpPr>
          <p:nvPr/>
        </p:nvCxnSpPr>
        <p:spPr>
          <a:xfrm rot="5400000" flipH="1">
            <a:off x="4067064" y="5201675"/>
            <a:ext cx="8537" cy="2671337"/>
          </a:xfrm>
          <a:prstGeom prst="bentConnector3">
            <a:avLst>
              <a:gd name="adj1" fmla="val -254169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00249EB-A864-7AE3-42AB-7714FAFBC5A8}"/>
              </a:ext>
            </a:extLst>
          </p:cNvPr>
          <p:cNvSpPr/>
          <p:nvPr/>
        </p:nvSpPr>
        <p:spPr>
          <a:xfrm>
            <a:off x="6835465" y="4861166"/>
            <a:ext cx="4839083" cy="16719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6214927-E4C5-3B60-0B8D-1DE2D7EB93E3}"/>
              </a:ext>
            </a:extLst>
          </p:cNvPr>
          <p:cNvSpPr txBox="1"/>
          <p:nvPr/>
        </p:nvSpPr>
        <p:spPr>
          <a:xfrm>
            <a:off x="6843895" y="4529468"/>
            <a:ext cx="745351" cy="35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Events</a:t>
            </a: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6EA78753-2512-63C1-0EC1-85A410B3C0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42731" y="5850288"/>
            <a:ext cx="494639" cy="500972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02AD7D25-27E8-73DD-F758-3535B3AE3F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52520" y="4978599"/>
            <a:ext cx="494639" cy="500972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879B7F7-A156-4BF3-7632-55ED2F36FC16}"/>
              </a:ext>
            </a:extLst>
          </p:cNvPr>
          <p:cNvCxnSpPr>
            <a:cxnSpLocks/>
          </p:cNvCxnSpPr>
          <p:nvPr/>
        </p:nvCxnSpPr>
        <p:spPr>
          <a:xfrm flipH="1" flipV="1">
            <a:off x="8489925" y="5516066"/>
            <a:ext cx="125" cy="3016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58112E0-4D8C-5956-32EB-607A7C99BD1F}"/>
              </a:ext>
            </a:extLst>
          </p:cNvPr>
          <p:cNvSpPr txBox="1"/>
          <p:nvPr/>
        </p:nvSpPr>
        <p:spPr>
          <a:xfrm>
            <a:off x="9941047" y="5919053"/>
            <a:ext cx="1465744" cy="4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Vehicle Positions Event Hub</a:t>
            </a:r>
          </a:p>
        </p:txBody>
      </p:sp>
      <p:pic>
        <p:nvPicPr>
          <p:cNvPr id="125" name="Graphic 124">
            <a:extLst>
              <a:ext uri="{FF2B5EF4-FFF2-40B4-BE49-F238E27FC236}">
                <a16:creationId xmlns:a16="http://schemas.microsoft.com/office/drawing/2014/main" id="{7959A3EF-F242-C270-5304-C8A9DEBB7F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36767" y="5886971"/>
            <a:ext cx="494639" cy="500972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9DD6AECD-6A3C-BA05-9105-3CB74E673B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23439" y="4953007"/>
            <a:ext cx="494639" cy="500972"/>
          </a:xfrm>
          <a:prstGeom prst="rect">
            <a:avLst/>
          </a:prstGeom>
        </p:spPr>
      </p:pic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C99C404-6D05-F622-F85D-B7B5073376C9}"/>
              </a:ext>
            </a:extLst>
          </p:cNvPr>
          <p:cNvCxnSpPr>
            <a:cxnSpLocks/>
          </p:cNvCxnSpPr>
          <p:nvPr/>
        </p:nvCxnSpPr>
        <p:spPr>
          <a:xfrm>
            <a:off x="9690663" y="5508767"/>
            <a:ext cx="125" cy="3379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6DF83223-E566-B7C6-D9BC-B930E6A6BF7A}"/>
              </a:ext>
            </a:extLst>
          </p:cNvPr>
          <p:cNvSpPr txBox="1"/>
          <p:nvPr/>
        </p:nvSpPr>
        <p:spPr>
          <a:xfrm>
            <a:off x="9975561" y="4995186"/>
            <a:ext cx="1379631" cy="4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Vehicle Positions Function App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682C34F-9258-1A4C-06B6-D9CF9FBBF44B}"/>
              </a:ext>
            </a:extLst>
          </p:cNvPr>
          <p:cNvSpPr txBox="1"/>
          <p:nvPr/>
        </p:nvSpPr>
        <p:spPr>
          <a:xfrm>
            <a:off x="6707652" y="5876545"/>
            <a:ext cx="1540124" cy="4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Trip Status Updates </a:t>
            </a:r>
            <a:br>
              <a:rPr lang="en-US" sz="1200"/>
            </a:br>
            <a:r>
              <a:rPr lang="en-US" sz="1200"/>
              <a:t>Event Hubs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09CFA07-728B-180B-6666-3516A020D3FB}"/>
              </a:ext>
            </a:extLst>
          </p:cNvPr>
          <p:cNvCxnSpPr>
            <a:cxnSpLocks/>
          </p:cNvCxnSpPr>
          <p:nvPr/>
        </p:nvCxnSpPr>
        <p:spPr>
          <a:xfrm flipH="1">
            <a:off x="8814626" y="6137457"/>
            <a:ext cx="4558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0B7AB95-A862-CDDC-F4D6-06A11ED22F62}"/>
              </a:ext>
            </a:extLst>
          </p:cNvPr>
          <p:cNvCxnSpPr>
            <a:cxnSpLocks/>
          </p:cNvCxnSpPr>
          <p:nvPr/>
        </p:nvCxnSpPr>
        <p:spPr>
          <a:xfrm flipH="1">
            <a:off x="6255058" y="6021784"/>
            <a:ext cx="562507" cy="85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4345484-9E42-7967-DADA-F5B4331AC428}"/>
              </a:ext>
            </a:extLst>
          </p:cNvPr>
          <p:cNvSpPr txBox="1"/>
          <p:nvPr/>
        </p:nvSpPr>
        <p:spPr>
          <a:xfrm>
            <a:off x="6797003" y="5000875"/>
            <a:ext cx="1407977" cy="4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Trip Status Updates Function App</a:t>
            </a:r>
          </a:p>
        </p:txBody>
      </p: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04B3C89D-2D0A-D680-D684-7B70295EC3E0}"/>
              </a:ext>
            </a:extLst>
          </p:cNvPr>
          <p:cNvCxnSpPr>
            <a:cxnSpLocks/>
          </p:cNvCxnSpPr>
          <p:nvPr/>
        </p:nvCxnSpPr>
        <p:spPr>
          <a:xfrm rot="10800000">
            <a:off x="4210369" y="4359853"/>
            <a:ext cx="330675" cy="13458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8933EAC-1784-DC8C-E19A-F8F99D65BB47}"/>
              </a:ext>
            </a:extLst>
          </p:cNvPr>
          <p:cNvSpPr/>
          <p:nvPr/>
        </p:nvSpPr>
        <p:spPr>
          <a:xfrm>
            <a:off x="1613097" y="2808315"/>
            <a:ext cx="6591884" cy="15378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3995AA-0E7F-7346-C617-D7D39C293C1F}"/>
              </a:ext>
            </a:extLst>
          </p:cNvPr>
          <p:cNvSpPr txBox="1"/>
          <p:nvPr/>
        </p:nvSpPr>
        <p:spPr>
          <a:xfrm>
            <a:off x="4438979" y="2444034"/>
            <a:ext cx="940118" cy="35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API layer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F7F370-243C-F9C5-1B1E-03DA10758361}"/>
              </a:ext>
            </a:extLst>
          </p:cNvPr>
          <p:cNvSpPr txBox="1"/>
          <p:nvPr/>
        </p:nvSpPr>
        <p:spPr>
          <a:xfrm>
            <a:off x="7226347" y="3543958"/>
            <a:ext cx="684537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REST 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782957-218D-EBC8-6EE5-36C158A95921}"/>
              </a:ext>
            </a:extLst>
          </p:cNvPr>
          <p:cNvSpPr txBox="1"/>
          <p:nvPr/>
        </p:nvSpPr>
        <p:spPr>
          <a:xfrm>
            <a:off x="7110215" y="2808314"/>
            <a:ext cx="916801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/>
              <a:t>GraphQL</a:t>
            </a:r>
            <a:r>
              <a:rPr lang="en-US" sz="1200"/>
              <a:t> API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65F451A-9F87-1583-F09C-E3028AA81C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22186" y="2907997"/>
            <a:ext cx="526358" cy="53309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1FC63EC5-2EDC-2BE9-594A-0F615A3FD5B4}"/>
              </a:ext>
            </a:extLst>
          </p:cNvPr>
          <p:cNvSpPr txBox="1"/>
          <p:nvPr/>
        </p:nvSpPr>
        <p:spPr>
          <a:xfrm>
            <a:off x="4309404" y="3430301"/>
            <a:ext cx="1212527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Distributed Cache</a:t>
            </a: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8C56603-100B-E8C4-F990-FD10DD2FF2BA}"/>
              </a:ext>
            </a:extLst>
          </p:cNvPr>
          <p:cNvSpPr/>
          <p:nvPr/>
        </p:nvSpPr>
        <p:spPr>
          <a:xfrm>
            <a:off x="4492247" y="3750705"/>
            <a:ext cx="467787" cy="473777"/>
          </a:xfrm>
          <a:custGeom>
            <a:avLst/>
            <a:gdLst>
              <a:gd name="connsiteX0" fmla="*/ 1400630 w 1400630"/>
              <a:gd name="connsiteY0" fmla="*/ 700315 h 1400630"/>
              <a:gd name="connsiteX1" fmla="*/ 700315 w 1400630"/>
              <a:gd name="connsiteY1" fmla="*/ 1400630 h 1400630"/>
              <a:gd name="connsiteX2" fmla="*/ 0 w 1400630"/>
              <a:gd name="connsiteY2" fmla="*/ 700315 h 1400630"/>
              <a:gd name="connsiteX3" fmla="*/ 700315 w 1400630"/>
              <a:gd name="connsiteY3" fmla="*/ 0 h 1400630"/>
              <a:gd name="connsiteX4" fmla="*/ 1400630 w 1400630"/>
              <a:gd name="connsiteY4" fmla="*/ 700315 h 140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630" h="1400630">
                <a:moveTo>
                  <a:pt x="1400630" y="700315"/>
                </a:moveTo>
                <a:cubicBezTo>
                  <a:pt x="1400630" y="1087089"/>
                  <a:pt x="1087089" y="1400630"/>
                  <a:pt x="700315" y="1400630"/>
                </a:cubicBezTo>
                <a:cubicBezTo>
                  <a:pt x="313542" y="1400630"/>
                  <a:pt x="0" y="1087089"/>
                  <a:pt x="0" y="700315"/>
                </a:cubicBezTo>
                <a:cubicBezTo>
                  <a:pt x="0" y="313542"/>
                  <a:pt x="313542" y="0"/>
                  <a:pt x="700315" y="0"/>
                </a:cubicBezTo>
                <a:cubicBezTo>
                  <a:pt x="1087089" y="0"/>
                  <a:pt x="1400630" y="313542"/>
                  <a:pt x="1400630" y="700315"/>
                </a:cubicBezTo>
                <a:close/>
              </a:path>
            </a:pathLst>
          </a:custGeom>
          <a:gradFill>
            <a:gsLst>
              <a:gs pos="0">
                <a:srgbClr val="83B9F9"/>
              </a:gs>
              <a:gs pos="500">
                <a:srgbClr val="81B8F8"/>
              </a:gs>
              <a:gs pos="15300">
                <a:srgbClr val="53A1EC"/>
              </a:gs>
              <a:gs pos="29500">
                <a:srgbClr val="2F8FE1"/>
              </a:gs>
              <a:gs pos="42700">
                <a:srgbClr val="1583DA"/>
              </a:gs>
              <a:gs pos="54500">
                <a:srgbClr val="057BD6"/>
              </a:gs>
              <a:gs pos="63900">
                <a:srgbClr val="0078D4"/>
              </a:gs>
            </a:gsLst>
            <a:lin ang="5537283" scaled="1"/>
          </a:gradFill>
          <a:ln w="873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1" name="Graphic 27">
            <a:extLst>
              <a:ext uri="{FF2B5EF4-FFF2-40B4-BE49-F238E27FC236}">
                <a16:creationId xmlns:a16="http://schemas.microsoft.com/office/drawing/2014/main" id="{0004F302-7BF5-8635-5CE5-AF339C96CE5C}"/>
              </a:ext>
            </a:extLst>
          </p:cNvPr>
          <p:cNvGrpSpPr/>
          <p:nvPr/>
        </p:nvGrpSpPr>
        <p:grpSpPr>
          <a:xfrm>
            <a:off x="4549507" y="3840777"/>
            <a:ext cx="350182" cy="292774"/>
            <a:chOff x="3899327" y="3110764"/>
            <a:chExt cx="1048503" cy="865529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0D62E3C-E82E-3D79-E040-0572740038D4}"/>
                </a:ext>
              </a:extLst>
            </p:cNvPr>
            <p:cNvSpPr/>
            <p:nvPr/>
          </p:nvSpPr>
          <p:spPr>
            <a:xfrm>
              <a:off x="4154111" y="3474155"/>
              <a:ext cx="138137" cy="138137"/>
            </a:xfrm>
            <a:custGeom>
              <a:avLst/>
              <a:gdLst>
                <a:gd name="connsiteX0" fmla="*/ 138137 w 138137"/>
                <a:gd name="connsiteY0" fmla="*/ 69069 h 138137"/>
                <a:gd name="connsiteX1" fmla="*/ 69069 w 138137"/>
                <a:gd name="connsiteY1" fmla="*/ 138137 h 138137"/>
                <a:gd name="connsiteX2" fmla="*/ 0 w 138137"/>
                <a:gd name="connsiteY2" fmla="*/ 69069 h 138137"/>
                <a:gd name="connsiteX3" fmla="*/ 69069 w 138137"/>
                <a:gd name="connsiteY3" fmla="*/ 0 h 138137"/>
                <a:gd name="connsiteX4" fmla="*/ 138137 w 138137"/>
                <a:gd name="connsiteY4" fmla="*/ 69069 h 13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37" h="138137">
                  <a:moveTo>
                    <a:pt x="138137" y="69069"/>
                  </a:moveTo>
                  <a:cubicBezTo>
                    <a:pt x="138137" y="107214"/>
                    <a:pt x="107214" y="138137"/>
                    <a:pt x="69069" y="138137"/>
                  </a:cubicBezTo>
                  <a:cubicBezTo>
                    <a:pt x="30923" y="138137"/>
                    <a:pt x="0" y="107214"/>
                    <a:pt x="0" y="69069"/>
                  </a:cubicBezTo>
                  <a:cubicBezTo>
                    <a:pt x="0" y="30923"/>
                    <a:pt x="30923" y="0"/>
                    <a:pt x="69069" y="0"/>
                  </a:cubicBezTo>
                  <a:cubicBezTo>
                    <a:pt x="107214" y="0"/>
                    <a:pt x="138137" y="30923"/>
                    <a:pt x="138137" y="69069"/>
                  </a:cubicBezTo>
                  <a:close/>
                </a:path>
              </a:pathLst>
            </a:custGeom>
            <a:solidFill>
              <a:srgbClr val="C3F1FF"/>
            </a:solidFill>
            <a:ln w="87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766BFB8-1E68-6667-8E88-E5A19076C57A}"/>
                </a:ext>
              </a:extLst>
            </p:cNvPr>
            <p:cNvSpPr/>
            <p:nvPr/>
          </p:nvSpPr>
          <p:spPr>
            <a:xfrm>
              <a:off x="4358165" y="3474155"/>
              <a:ext cx="138137" cy="138137"/>
            </a:xfrm>
            <a:custGeom>
              <a:avLst/>
              <a:gdLst>
                <a:gd name="connsiteX0" fmla="*/ 138137 w 138137"/>
                <a:gd name="connsiteY0" fmla="*/ 69069 h 138137"/>
                <a:gd name="connsiteX1" fmla="*/ 69069 w 138137"/>
                <a:gd name="connsiteY1" fmla="*/ 138137 h 138137"/>
                <a:gd name="connsiteX2" fmla="*/ 0 w 138137"/>
                <a:gd name="connsiteY2" fmla="*/ 69069 h 138137"/>
                <a:gd name="connsiteX3" fmla="*/ 69069 w 138137"/>
                <a:gd name="connsiteY3" fmla="*/ 0 h 138137"/>
                <a:gd name="connsiteX4" fmla="*/ 138137 w 138137"/>
                <a:gd name="connsiteY4" fmla="*/ 69069 h 13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37" h="138137">
                  <a:moveTo>
                    <a:pt x="138137" y="69069"/>
                  </a:moveTo>
                  <a:cubicBezTo>
                    <a:pt x="138137" y="107214"/>
                    <a:pt x="107214" y="138137"/>
                    <a:pt x="69069" y="138137"/>
                  </a:cubicBezTo>
                  <a:cubicBezTo>
                    <a:pt x="30923" y="138137"/>
                    <a:pt x="0" y="107214"/>
                    <a:pt x="0" y="69069"/>
                  </a:cubicBezTo>
                  <a:cubicBezTo>
                    <a:pt x="0" y="30923"/>
                    <a:pt x="30923" y="0"/>
                    <a:pt x="69069" y="0"/>
                  </a:cubicBezTo>
                  <a:cubicBezTo>
                    <a:pt x="107214" y="0"/>
                    <a:pt x="138137" y="30923"/>
                    <a:pt x="138137" y="69069"/>
                  </a:cubicBezTo>
                  <a:close/>
                </a:path>
              </a:pathLst>
            </a:custGeom>
            <a:solidFill>
              <a:srgbClr val="C3F1FF"/>
            </a:solidFill>
            <a:ln w="87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89D183C-2D12-A81F-8D74-DC825E95DE9A}"/>
                </a:ext>
              </a:extLst>
            </p:cNvPr>
            <p:cNvSpPr/>
            <p:nvPr/>
          </p:nvSpPr>
          <p:spPr>
            <a:xfrm>
              <a:off x="4562307" y="3474155"/>
              <a:ext cx="138137" cy="138137"/>
            </a:xfrm>
            <a:custGeom>
              <a:avLst/>
              <a:gdLst>
                <a:gd name="connsiteX0" fmla="*/ 138137 w 138137"/>
                <a:gd name="connsiteY0" fmla="*/ 69069 h 138137"/>
                <a:gd name="connsiteX1" fmla="*/ 69069 w 138137"/>
                <a:gd name="connsiteY1" fmla="*/ 138137 h 138137"/>
                <a:gd name="connsiteX2" fmla="*/ 0 w 138137"/>
                <a:gd name="connsiteY2" fmla="*/ 69069 h 138137"/>
                <a:gd name="connsiteX3" fmla="*/ 69069 w 138137"/>
                <a:gd name="connsiteY3" fmla="*/ 0 h 138137"/>
                <a:gd name="connsiteX4" fmla="*/ 138137 w 138137"/>
                <a:gd name="connsiteY4" fmla="*/ 69069 h 13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37" h="138137">
                  <a:moveTo>
                    <a:pt x="138137" y="69069"/>
                  </a:moveTo>
                  <a:cubicBezTo>
                    <a:pt x="138137" y="107214"/>
                    <a:pt x="107214" y="138137"/>
                    <a:pt x="69069" y="138137"/>
                  </a:cubicBezTo>
                  <a:cubicBezTo>
                    <a:pt x="30923" y="138137"/>
                    <a:pt x="0" y="107214"/>
                    <a:pt x="0" y="69069"/>
                  </a:cubicBezTo>
                  <a:cubicBezTo>
                    <a:pt x="0" y="30923"/>
                    <a:pt x="30923" y="0"/>
                    <a:pt x="69069" y="0"/>
                  </a:cubicBezTo>
                  <a:cubicBezTo>
                    <a:pt x="107214" y="0"/>
                    <a:pt x="138137" y="30923"/>
                    <a:pt x="138137" y="69069"/>
                  </a:cubicBezTo>
                  <a:close/>
                </a:path>
              </a:pathLst>
            </a:custGeom>
            <a:solidFill>
              <a:srgbClr val="C3F1FF"/>
            </a:solidFill>
            <a:ln w="87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8DA3052-397A-9F71-BC60-17FAEA98350F}"/>
                </a:ext>
              </a:extLst>
            </p:cNvPr>
            <p:cNvSpPr/>
            <p:nvPr/>
          </p:nvSpPr>
          <p:spPr>
            <a:xfrm>
              <a:off x="3899327" y="3110764"/>
              <a:ext cx="363828" cy="865529"/>
            </a:xfrm>
            <a:custGeom>
              <a:avLst/>
              <a:gdLst>
                <a:gd name="connsiteX0" fmla="*/ 339172 w 363828"/>
                <a:gd name="connsiteY0" fmla="*/ 767385 h 865529"/>
                <a:gd name="connsiteX1" fmla="*/ 203836 w 363828"/>
                <a:gd name="connsiteY1" fmla="*/ 681246 h 865529"/>
                <a:gd name="connsiteX2" fmla="*/ 203836 w 363828"/>
                <a:gd name="connsiteY2" fmla="*/ 564118 h 865529"/>
                <a:gd name="connsiteX3" fmla="*/ 193419 w 363828"/>
                <a:gd name="connsiteY3" fmla="*/ 532429 h 865529"/>
                <a:gd name="connsiteX4" fmla="*/ 119098 w 363828"/>
                <a:gd name="connsiteY4" fmla="*/ 432196 h 865529"/>
                <a:gd name="connsiteX5" fmla="*/ 194032 w 363828"/>
                <a:gd name="connsiteY5" fmla="*/ 327149 h 865529"/>
                <a:gd name="connsiteX6" fmla="*/ 203836 w 363828"/>
                <a:gd name="connsiteY6" fmla="*/ 296335 h 865529"/>
                <a:gd name="connsiteX7" fmla="*/ 203836 w 363828"/>
                <a:gd name="connsiteY7" fmla="*/ 184285 h 865529"/>
                <a:gd name="connsiteX8" fmla="*/ 339172 w 363828"/>
                <a:gd name="connsiteY8" fmla="*/ 98146 h 865529"/>
                <a:gd name="connsiteX9" fmla="*/ 355498 w 363828"/>
                <a:gd name="connsiteY9" fmla="*/ 24657 h 865529"/>
                <a:gd name="connsiteX10" fmla="*/ 282009 w 363828"/>
                <a:gd name="connsiteY10" fmla="*/ 8331 h 865529"/>
                <a:gd name="connsiteX11" fmla="*/ 122075 w 363828"/>
                <a:gd name="connsiteY11" fmla="*/ 110139 h 865529"/>
                <a:gd name="connsiteX12" fmla="*/ 97388 w 363828"/>
                <a:gd name="connsiteY12" fmla="*/ 155047 h 865529"/>
                <a:gd name="connsiteX13" fmla="*/ 97388 w 363828"/>
                <a:gd name="connsiteY13" fmla="*/ 279177 h 865529"/>
                <a:gd name="connsiteX14" fmla="*/ 9849 w 363828"/>
                <a:gd name="connsiteY14" fmla="*/ 401733 h 865529"/>
                <a:gd name="connsiteX15" fmla="*/ 10462 w 363828"/>
                <a:gd name="connsiteY15" fmla="*/ 464323 h 865529"/>
                <a:gd name="connsiteX16" fmla="*/ 97301 w 363828"/>
                <a:gd name="connsiteY16" fmla="*/ 581451 h 865529"/>
                <a:gd name="connsiteX17" fmla="*/ 97301 w 363828"/>
                <a:gd name="connsiteY17" fmla="*/ 710134 h 865529"/>
                <a:gd name="connsiteX18" fmla="*/ 121987 w 363828"/>
                <a:gd name="connsiteY18" fmla="*/ 755129 h 865529"/>
                <a:gd name="connsiteX19" fmla="*/ 282009 w 363828"/>
                <a:gd name="connsiteY19" fmla="*/ 857200 h 865529"/>
                <a:gd name="connsiteX20" fmla="*/ 355498 w 363828"/>
                <a:gd name="connsiteY20" fmla="*/ 840874 h 865529"/>
                <a:gd name="connsiteX21" fmla="*/ 339172 w 363828"/>
                <a:gd name="connsiteY21" fmla="*/ 767385 h 86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3828" h="865529">
                  <a:moveTo>
                    <a:pt x="339172" y="767385"/>
                  </a:moveTo>
                  <a:lnTo>
                    <a:pt x="203836" y="681246"/>
                  </a:lnTo>
                  <a:lnTo>
                    <a:pt x="203836" y="564118"/>
                  </a:lnTo>
                  <a:cubicBezTo>
                    <a:pt x="203843" y="552712"/>
                    <a:pt x="200192" y="541603"/>
                    <a:pt x="193419" y="532429"/>
                  </a:cubicBezTo>
                  <a:lnTo>
                    <a:pt x="119098" y="432196"/>
                  </a:lnTo>
                  <a:lnTo>
                    <a:pt x="194032" y="327149"/>
                  </a:lnTo>
                  <a:cubicBezTo>
                    <a:pt x="200412" y="318140"/>
                    <a:pt x="203837" y="307374"/>
                    <a:pt x="203836" y="296335"/>
                  </a:cubicBezTo>
                  <a:lnTo>
                    <a:pt x="203836" y="184285"/>
                  </a:lnTo>
                  <a:lnTo>
                    <a:pt x="339172" y="98146"/>
                  </a:lnTo>
                  <a:cubicBezTo>
                    <a:pt x="363974" y="82361"/>
                    <a:pt x="371283" y="49458"/>
                    <a:pt x="355498" y="24657"/>
                  </a:cubicBezTo>
                  <a:cubicBezTo>
                    <a:pt x="339713" y="-145"/>
                    <a:pt x="306811" y="-7455"/>
                    <a:pt x="282009" y="8331"/>
                  </a:cubicBezTo>
                  <a:lnTo>
                    <a:pt x="122075" y="110139"/>
                  </a:lnTo>
                  <a:cubicBezTo>
                    <a:pt x="106695" y="119889"/>
                    <a:pt x="97378" y="136837"/>
                    <a:pt x="97388" y="155047"/>
                  </a:cubicBezTo>
                  <a:lnTo>
                    <a:pt x="97388" y="279177"/>
                  </a:lnTo>
                  <a:lnTo>
                    <a:pt x="9849" y="401733"/>
                  </a:lnTo>
                  <a:cubicBezTo>
                    <a:pt x="-3505" y="420533"/>
                    <a:pt x="-3258" y="445788"/>
                    <a:pt x="10462" y="464323"/>
                  </a:cubicBezTo>
                  <a:lnTo>
                    <a:pt x="97301" y="581451"/>
                  </a:lnTo>
                  <a:lnTo>
                    <a:pt x="97301" y="710134"/>
                  </a:lnTo>
                  <a:cubicBezTo>
                    <a:pt x="97294" y="728368"/>
                    <a:pt x="106605" y="745342"/>
                    <a:pt x="121987" y="755129"/>
                  </a:cubicBezTo>
                  <a:lnTo>
                    <a:pt x="282009" y="857200"/>
                  </a:lnTo>
                  <a:cubicBezTo>
                    <a:pt x="306811" y="872983"/>
                    <a:pt x="339713" y="865674"/>
                    <a:pt x="355498" y="840874"/>
                  </a:cubicBezTo>
                  <a:cubicBezTo>
                    <a:pt x="371283" y="816074"/>
                    <a:pt x="363974" y="783168"/>
                    <a:pt x="339172" y="767385"/>
                  </a:cubicBezTo>
                  <a:close/>
                </a:path>
              </a:pathLst>
            </a:custGeom>
            <a:solidFill>
              <a:srgbClr val="83B9F9"/>
            </a:solidFill>
            <a:ln w="87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76095D8-6619-B632-D406-71399CE09305}"/>
                </a:ext>
              </a:extLst>
            </p:cNvPr>
            <p:cNvSpPr/>
            <p:nvPr/>
          </p:nvSpPr>
          <p:spPr>
            <a:xfrm>
              <a:off x="3899372" y="3110764"/>
              <a:ext cx="363784" cy="432196"/>
            </a:xfrm>
            <a:custGeom>
              <a:avLst/>
              <a:gdLst>
                <a:gd name="connsiteX0" fmla="*/ 119054 w 363784"/>
                <a:gd name="connsiteY0" fmla="*/ 432196 h 432196"/>
                <a:gd name="connsiteX1" fmla="*/ 193987 w 363784"/>
                <a:gd name="connsiteY1" fmla="*/ 327149 h 432196"/>
                <a:gd name="connsiteX2" fmla="*/ 203792 w 363784"/>
                <a:gd name="connsiteY2" fmla="*/ 296335 h 432196"/>
                <a:gd name="connsiteX3" fmla="*/ 203792 w 363784"/>
                <a:gd name="connsiteY3" fmla="*/ 184285 h 432196"/>
                <a:gd name="connsiteX4" fmla="*/ 339128 w 363784"/>
                <a:gd name="connsiteY4" fmla="*/ 98146 h 432196"/>
                <a:gd name="connsiteX5" fmla="*/ 355454 w 363784"/>
                <a:gd name="connsiteY5" fmla="*/ 24657 h 432196"/>
                <a:gd name="connsiteX6" fmla="*/ 281964 w 363784"/>
                <a:gd name="connsiteY6" fmla="*/ 8331 h 432196"/>
                <a:gd name="connsiteX7" fmla="*/ 122030 w 363784"/>
                <a:gd name="connsiteY7" fmla="*/ 110139 h 432196"/>
                <a:gd name="connsiteX8" fmla="*/ 97344 w 363784"/>
                <a:gd name="connsiteY8" fmla="*/ 155047 h 432196"/>
                <a:gd name="connsiteX9" fmla="*/ 97344 w 363784"/>
                <a:gd name="connsiteY9" fmla="*/ 279177 h 432196"/>
                <a:gd name="connsiteX10" fmla="*/ 9804 w 363784"/>
                <a:gd name="connsiteY10" fmla="*/ 401733 h 432196"/>
                <a:gd name="connsiteX11" fmla="*/ 0 w 363784"/>
                <a:gd name="connsiteY11" fmla="*/ 431759 h 432196"/>
                <a:gd name="connsiteX12" fmla="*/ 1401 w 363784"/>
                <a:gd name="connsiteY12" fmla="*/ 431759 h 43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784" h="432196">
                  <a:moveTo>
                    <a:pt x="119054" y="432196"/>
                  </a:moveTo>
                  <a:lnTo>
                    <a:pt x="193987" y="327149"/>
                  </a:lnTo>
                  <a:cubicBezTo>
                    <a:pt x="200367" y="318140"/>
                    <a:pt x="203793" y="307374"/>
                    <a:pt x="203792" y="296335"/>
                  </a:cubicBezTo>
                  <a:lnTo>
                    <a:pt x="203792" y="184285"/>
                  </a:lnTo>
                  <a:lnTo>
                    <a:pt x="339128" y="98146"/>
                  </a:lnTo>
                  <a:cubicBezTo>
                    <a:pt x="363929" y="82361"/>
                    <a:pt x="371239" y="49458"/>
                    <a:pt x="355454" y="24657"/>
                  </a:cubicBezTo>
                  <a:cubicBezTo>
                    <a:pt x="339669" y="-145"/>
                    <a:pt x="306766" y="-7455"/>
                    <a:pt x="281964" y="8331"/>
                  </a:cubicBezTo>
                  <a:lnTo>
                    <a:pt x="122030" y="110139"/>
                  </a:lnTo>
                  <a:cubicBezTo>
                    <a:pt x="106650" y="119889"/>
                    <a:pt x="97333" y="136837"/>
                    <a:pt x="97344" y="155047"/>
                  </a:cubicBezTo>
                  <a:lnTo>
                    <a:pt x="97344" y="279177"/>
                  </a:lnTo>
                  <a:lnTo>
                    <a:pt x="9804" y="401733"/>
                  </a:lnTo>
                  <a:cubicBezTo>
                    <a:pt x="3568" y="410516"/>
                    <a:pt x="149" y="420988"/>
                    <a:pt x="0" y="431759"/>
                  </a:cubicBezTo>
                  <a:cubicBezTo>
                    <a:pt x="0" y="431759"/>
                    <a:pt x="1401" y="431759"/>
                    <a:pt x="1401" y="431759"/>
                  </a:cubicBezTo>
                  <a:close/>
                </a:path>
              </a:pathLst>
            </a:custGeom>
            <a:solidFill>
              <a:srgbClr val="C3F1FF"/>
            </a:solidFill>
            <a:ln w="87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BC14A68-0DC8-0EA7-12C5-524D2E942A74}"/>
                </a:ext>
              </a:extLst>
            </p:cNvPr>
            <p:cNvSpPr/>
            <p:nvPr/>
          </p:nvSpPr>
          <p:spPr>
            <a:xfrm>
              <a:off x="4583960" y="3110764"/>
              <a:ext cx="363848" cy="865266"/>
            </a:xfrm>
            <a:custGeom>
              <a:avLst/>
              <a:gdLst>
                <a:gd name="connsiteX0" fmla="*/ 24655 w 363848"/>
                <a:gd name="connsiteY0" fmla="*/ 767385 h 865266"/>
                <a:gd name="connsiteX1" fmla="*/ 159991 w 363848"/>
                <a:gd name="connsiteY1" fmla="*/ 681246 h 865266"/>
                <a:gd name="connsiteX2" fmla="*/ 159991 w 363848"/>
                <a:gd name="connsiteY2" fmla="*/ 564118 h 865266"/>
                <a:gd name="connsiteX3" fmla="*/ 170409 w 363848"/>
                <a:gd name="connsiteY3" fmla="*/ 532429 h 865266"/>
                <a:gd name="connsiteX4" fmla="*/ 244729 w 363848"/>
                <a:gd name="connsiteY4" fmla="*/ 432196 h 865266"/>
                <a:gd name="connsiteX5" fmla="*/ 169883 w 363848"/>
                <a:gd name="connsiteY5" fmla="*/ 327149 h 865266"/>
                <a:gd name="connsiteX6" fmla="*/ 159991 w 363848"/>
                <a:gd name="connsiteY6" fmla="*/ 296335 h 865266"/>
                <a:gd name="connsiteX7" fmla="*/ 159991 w 363848"/>
                <a:gd name="connsiteY7" fmla="*/ 184285 h 865266"/>
                <a:gd name="connsiteX8" fmla="*/ 24655 w 363848"/>
                <a:gd name="connsiteY8" fmla="*/ 98146 h 865266"/>
                <a:gd name="connsiteX9" fmla="*/ 8329 w 363848"/>
                <a:gd name="connsiteY9" fmla="*/ 24657 h 865266"/>
                <a:gd name="connsiteX10" fmla="*/ 81819 w 363848"/>
                <a:gd name="connsiteY10" fmla="*/ 8331 h 865266"/>
                <a:gd name="connsiteX11" fmla="*/ 241841 w 363848"/>
                <a:gd name="connsiteY11" fmla="*/ 110139 h 865266"/>
                <a:gd name="connsiteX12" fmla="*/ 266439 w 363848"/>
                <a:gd name="connsiteY12" fmla="*/ 155047 h 865266"/>
                <a:gd name="connsiteX13" fmla="*/ 266439 w 363848"/>
                <a:gd name="connsiteY13" fmla="*/ 279177 h 865266"/>
                <a:gd name="connsiteX14" fmla="*/ 353979 w 363848"/>
                <a:gd name="connsiteY14" fmla="*/ 401733 h 865266"/>
                <a:gd name="connsiteX15" fmla="*/ 353366 w 363848"/>
                <a:gd name="connsiteY15" fmla="*/ 464323 h 865266"/>
                <a:gd name="connsiteX16" fmla="*/ 266527 w 363848"/>
                <a:gd name="connsiteY16" fmla="*/ 581451 h 865266"/>
                <a:gd name="connsiteX17" fmla="*/ 266527 w 363848"/>
                <a:gd name="connsiteY17" fmla="*/ 710134 h 865266"/>
                <a:gd name="connsiteX18" fmla="*/ 241928 w 363848"/>
                <a:gd name="connsiteY18" fmla="*/ 755129 h 865266"/>
                <a:gd name="connsiteX19" fmla="*/ 81906 w 363848"/>
                <a:gd name="connsiteY19" fmla="*/ 856937 h 865266"/>
                <a:gd name="connsiteX20" fmla="*/ 8417 w 363848"/>
                <a:gd name="connsiteY20" fmla="*/ 840611 h 865266"/>
                <a:gd name="connsiteX21" fmla="*/ 24743 w 363848"/>
                <a:gd name="connsiteY21" fmla="*/ 767122 h 86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3848" h="865266">
                  <a:moveTo>
                    <a:pt x="24655" y="767385"/>
                  </a:moveTo>
                  <a:lnTo>
                    <a:pt x="159991" y="681246"/>
                  </a:lnTo>
                  <a:lnTo>
                    <a:pt x="159991" y="564118"/>
                  </a:lnTo>
                  <a:cubicBezTo>
                    <a:pt x="159983" y="552712"/>
                    <a:pt x="163633" y="541603"/>
                    <a:pt x="170409" y="532429"/>
                  </a:cubicBezTo>
                  <a:lnTo>
                    <a:pt x="244729" y="432196"/>
                  </a:lnTo>
                  <a:lnTo>
                    <a:pt x="169883" y="327149"/>
                  </a:lnTo>
                  <a:cubicBezTo>
                    <a:pt x="163423" y="318174"/>
                    <a:pt x="159965" y="307391"/>
                    <a:pt x="159991" y="296335"/>
                  </a:cubicBezTo>
                  <a:lnTo>
                    <a:pt x="159991" y="184285"/>
                  </a:lnTo>
                  <a:lnTo>
                    <a:pt x="24655" y="98146"/>
                  </a:lnTo>
                  <a:cubicBezTo>
                    <a:pt x="-144" y="82361"/>
                    <a:pt x="-7454" y="49458"/>
                    <a:pt x="8329" y="24657"/>
                  </a:cubicBezTo>
                  <a:cubicBezTo>
                    <a:pt x="24113" y="-145"/>
                    <a:pt x="57019" y="-7455"/>
                    <a:pt x="81819" y="8331"/>
                  </a:cubicBezTo>
                  <a:lnTo>
                    <a:pt x="241841" y="110139"/>
                  </a:lnTo>
                  <a:cubicBezTo>
                    <a:pt x="257160" y="119933"/>
                    <a:pt x="266439" y="136862"/>
                    <a:pt x="266439" y="155047"/>
                  </a:cubicBezTo>
                  <a:lnTo>
                    <a:pt x="266439" y="279177"/>
                  </a:lnTo>
                  <a:lnTo>
                    <a:pt x="353979" y="401733"/>
                  </a:lnTo>
                  <a:cubicBezTo>
                    <a:pt x="367363" y="420524"/>
                    <a:pt x="367110" y="445797"/>
                    <a:pt x="353366" y="464323"/>
                  </a:cubicBezTo>
                  <a:lnTo>
                    <a:pt x="266527" y="581451"/>
                  </a:lnTo>
                  <a:lnTo>
                    <a:pt x="266527" y="710134"/>
                  </a:lnTo>
                  <a:cubicBezTo>
                    <a:pt x="266536" y="728342"/>
                    <a:pt x="257265" y="745307"/>
                    <a:pt x="241928" y="755129"/>
                  </a:cubicBezTo>
                  <a:lnTo>
                    <a:pt x="81906" y="856937"/>
                  </a:lnTo>
                  <a:cubicBezTo>
                    <a:pt x="57106" y="872721"/>
                    <a:pt x="24200" y="865411"/>
                    <a:pt x="8417" y="840611"/>
                  </a:cubicBezTo>
                  <a:cubicBezTo>
                    <a:pt x="-7366" y="815811"/>
                    <a:pt x="-57" y="782905"/>
                    <a:pt x="24743" y="767122"/>
                  </a:cubicBezTo>
                  <a:close/>
                </a:path>
              </a:pathLst>
            </a:custGeom>
            <a:solidFill>
              <a:srgbClr val="83B9F9"/>
            </a:solidFill>
            <a:ln w="87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69060F1-DF84-9B77-0997-E71A875E76B9}"/>
                </a:ext>
              </a:extLst>
            </p:cNvPr>
            <p:cNvSpPr/>
            <p:nvPr/>
          </p:nvSpPr>
          <p:spPr>
            <a:xfrm>
              <a:off x="4583960" y="3110764"/>
              <a:ext cx="363870" cy="432196"/>
            </a:xfrm>
            <a:custGeom>
              <a:avLst/>
              <a:gdLst>
                <a:gd name="connsiteX0" fmla="*/ 244729 w 363870"/>
                <a:gd name="connsiteY0" fmla="*/ 432196 h 432196"/>
                <a:gd name="connsiteX1" fmla="*/ 169883 w 363870"/>
                <a:gd name="connsiteY1" fmla="*/ 327149 h 432196"/>
                <a:gd name="connsiteX2" fmla="*/ 159991 w 363870"/>
                <a:gd name="connsiteY2" fmla="*/ 296335 h 432196"/>
                <a:gd name="connsiteX3" fmla="*/ 159991 w 363870"/>
                <a:gd name="connsiteY3" fmla="*/ 184285 h 432196"/>
                <a:gd name="connsiteX4" fmla="*/ 24655 w 363870"/>
                <a:gd name="connsiteY4" fmla="*/ 98146 h 432196"/>
                <a:gd name="connsiteX5" fmla="*/ 8329 w 363870"/>
                <a:gd name="connsiteY5" fmla="*/ 24657 h 432196"/>
                <a:gd name="connsiteX6" fmla="*/ 81819 w 363870"/>
                <a:gd name="connsiteY6" fmla="*/ 8331 h 432196"/>
                <a:gd name="connsiteX7" fmla="*/ 241841 w 363870"/>
                <a:gd name="connsiteY7" fmla="*/ 110139 h 432196"/>
                <a:gd name="connsiteX8" fmla="*/ 266439 w 363870"/>
                <a:gd name="connsiteY8" fmla="*/ 155047 h 432196"/>
                <a:gd name="connsiteX9" fmla="*/ 266439 w 363870"/>
                <a:gd name="connsiteY9" fmla="*/ 279177 h 432196"/>
                <a:gd name="connsiteX10" fmla="*/ 353979 w 363870"/>
                <a:gd name="connsiteY10" fmla="*/ 401733 h 432196"/>
                <a:gd name="connsiteX11" fmla="*/ 363871 w 363870"/>
                <a:gd name="connsiteY11" fmla="*/ 431759 h 432196"/>
                <a:gd name="connsiteX12" fmla="*/ 362382 w 363870"/>
                <a:gd name="connsiteY12" fmla="*/ 431759 h 43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70" h="432196">
                  <a:moveTo>
                    <a:pt x="244729" y="432196"/>
                  </a:moveTo>
                  <a:lnTo>
                    <a:pt x="169883" y="327149"/>
                  </a:lnTo>
                  <a:cubicBezTo>
                    <a:pt x="163423" y="318174"/>
                    <a:pt x="159965" y="307391"/>
                    <a:pt x="159991" y="296335"/>
                  </a:cubicBezTo>
                  <a:lnTo>
                    <a:pt x="159991" y="184285"/>
                  </a:lnTo>
                  <a:lnTo>
                    <a:pt x="24655" y="98146"/>
                  </a:lnTo>
                  <a:cubicBezTo>
                    <a:pt x="-144" y="82361"/>
                    <a:pt x="-7454" y="49458"/>
                    <a:pt x="8329" y="24657"/>
                  </a:cubicBezTo>
                  <a:cubicBezTo>
                    <a:pt x="24113" y="-145"/>
                    <a:pt x="57019" y="-7455"/>
                    <a:pt x="81819" y="8331"/>
                  </a:cubicBezTo>
                  <a:lnTo>
                    <a:pt x="241841" y="110139"/>
                  </a:lnTo>
                  <a:cubicBezTo>
                    <a:pt x="257160" y="119933"/>
                    <a:pt x="266439" y="136862"/>
                    <a:pt x="266439" y="155047"/>
                  </a:cubicBezTo>
                  <a:lnTo>
                    <a:pt x="266439" y="279177"/>
                  </a:lnTo>
                  <a:lnTo>
                    <a:pt x="353979" y="401733"/>
                  </a:lnTo>
                  <a:cubicBezTo>
                    <a:pt x="360238" y="410511"/>
                    <a:pt x="363687" y="420980"/>
                    <a:pt x="363871" y="431759"/>
                  </a:cubicBezTo>
                  <a:cubicBezTo>
                    <a:pt x="363871" y="431759"/>
                    <a:pt x="362382" y="431759"/>
                    <a:pt x="362382" y="431759"/>
                  </a:cubicBezTo>
                  <a:close/>
                </a:path>
              </a:pathLst>
            </a:custGeom>
            <a:solidFill>
              <a:srgbClr val="C3F1FF"/>
            </a:solidFill>
            <a:ln w="87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899AEB67-EA3E-E511-C276-969CFF74F7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01387" y="3133529"/>
            <a:ext cx="582558" cy="590017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6B63C7F9-DE1C-6AF5-9940-D88136E1E6D3}"/>
              </a:ext>
            </a:extLst>
          </p:cNvPr>
          <p:cNvSpPr txBox="1"/>
          <p:nvPr/>
        </p:nvSpPr>
        <p:spPr>
          <a:xfrm>
            <a:off x="5810631" y="3625606"/>
            <a:ext cx="740965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Functions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21972D22-99F6-D384-D1D4-B5F2D4BDE2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30896" y="3099939"/>
            <a:ext cx="526358" cy="533097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A6BC9C4D-AE52-C4CD-B3EA-BB0B2AD05979}"/>
              </a:ext>
            </a:extLst>
          </p:cNvPr>
          <p:cNvSpPr txBox="1"/>
          <p:nvPr/>
        </p:nvSpPr>
        <p:spPr>
          <a:xfrm>
            <a:off x="3384474" y="3604027"/>
            <a:ext cx="800039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Containers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D3E45E5-A708-6B0E-19E2-5A9B1BE5E010}"/>
              </a:ext>
            </a:extLst>
          </p:cNvPr>
          <p:cNvSpPr txBox="1"/>
          <p:nvPr/>
        </p:nvSpPr>
        <p:spPr>
          <a:xfrm>
            <a:off x="1684339" y="3514681"/>
            <a:ext cx="684537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REST API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14E57BF-E9E6-B6B5-E6EB-4A268C16FC51}"/>
              </a:ext>
            </a:extLst>
          </p:cNvPr>
          <p:cNvSpPr txBox="1"/>
          <p:nvPr/>
        </p:nvSpPr>
        <p:spPr>
          <a:xfrm>
            <a:off x="1580479" y="2779037"/>
            <a:ext cx="916801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GraphQL API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39250A5C-3B5D-61D4-BC16-35601FA9EFE4}"/>
              </a:ext>
            </a:extLst>
          </p:cNvPr>
          <p:cNvCxnSpPr>
            <a:cxnSpLocks/>
          </p:cNvCxnSpPr>
          <p:nvPr/>
        </p:nvCxnSpPr>
        <p:spPr>
          <a:xfrm flipH="1">
            <a:off x="2260885" y="4358819"/>
            <a:ext cx="6949" cy="472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128784CC-FFAD-89C6-18F9-89BE05C997FD}"/>
              </a:ext>
            </a:extLst>
          </p:cNvPr>
          <p:cNvCxnSpPr>
            <a:cxnSpLocks/>
          </p:cNvCxnSpPr>
          <p:nvPr/>
        </p:nvCxnSpPr>
        <p:spPr>
          <a:xfrm flipH="1" flipV="1">
            <a:off x="2300059" y="2354590"/>
            <a:ext cx="5713" cy="4281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8" name="Graphic 247">
            <a:extLst>
              <a:ext uri="{FF2B5EF4-FFF2-40B4-BE49-F238E27FC236}">
                <a16:creationId xmlns:a16="http://schemas.microsoft.com/office/drawing/2014/main" id="{6DFDB073-4D77-887E-50D3-6FA4F81A61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103574" y="3274358"/>
            <a:ext cx="567185" cy="574447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93F2147E-7617-6288-1248-5736F13A8327}"/>
              </a:ext>
            </a:extLst>
          </p:cNvPr>
          <p:cNvSpPr txBox="1"/>
          <p:nvPr/>
        </p:nvSpPr>
        <p:spPr>
          <a:xfrm>
            <a:off x="8537251" y="3853945"/>
            <a:ext cx="1138430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Azure Key Vaults</a:t>
            </a:r>
          </a:p>
        </p:txBody>
      </p:sp>
      <p:pic>
        <p:nvPicPr>
          <p:cNvPr id="250" name="Graphic 249">
            <a:extLst>
              <a:ext uri="{FF2B5EF4-FFF2-40B4-BE49-F238E27FC236}">
                <a16:creationId xmlns:a16="http://schemas.microsoft.com/office/drawing/2014/main" id="{83C5E88D-99F6-77D3-0B54-4FD7F8C900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90023" y="2972784"/>
            <a:ext cx="638202" cy="646373"/>
          </a:xfrm>
          <a:prstGeom prst="rect">
            <a:avLst/>
          </a:prstGeom>
        </p:spPr>
      </p:pic>
      <p:pic>
        <p:nvPicPr>
          <p:cNvPr id="254" name="Graphic 253">
            <a:extLst>
              <a:ext uri="{FF2B5EF4-FFF2-40B4-BE49-F238E27FC236}">
                <a16:creationId xmlns:a16="http://schemas.microsoft.com/office/drawing/2014/main" id="{EF80E40F-AA58-0A02-2822-665063F782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329873" y="1005642"/>
            <a:ext cx="820585" cy="831091"/>
          </a:xfrm>
          <a:prstGeom prst="rect">
            <a:avLst/>
          </a:prstGeom>
        </p:spPr>
      </p:pic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0CB7AC75-D94F-2C7C-97C3-6F5823821E75}"/>
              </a:ext>
            </a:extLst>
          </p:cNvPr>
          <p:cNvCxnSpPr>
            <a:cxnSpLocks/>
          </p:cNvCxnSpPr>
          <p:nvPr/>
        </p:nvCxnSpPr>
        <p:spPr>
          <a:xfrm flipV="1">
            <a:off x="10805935" y="4442733"/>
            <a:ext cx="0" cy="3505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EC5D5505-F132-55B1-E0BF-91E1A48BEE15}"/>
              </a:ext>
            </a:extLst>
          </p:cNvPr>
          <p:cNvCxnSpPr>
            <a:cxnSpLocks/>
          </p:cNvCxnSpPr>
          <p:nvPr/>
        </p:nvCxnSpPr>
        <p:spPr>
          <a:xfrm flipH="1" flipV="1">
            <a:off x="10805935" y="2360274"/>
            <a:ext cx="4843" cy="5502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59241553-3F40-C8AD-B6D2-751C6400405A}"/>
              </a:ext>
            </a:extLst>
          </p:cNvPr>
          <p:cNvSpPr txBox="1"/>
          <p:nvPr/>
        </p:nvSpPr>
        <p:spPr>
          <a:xfrm>
            <a:off x="10033817" y="3590035"/>
            <a:ext cx="1544236" cy="4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Vehicle Position </a:t>
            </a:r>
            <a:br>
              <a:rPr lang="en-US" sz="1200"/>
            </a:br>
            <a:r>
              <a:rPr lang="en-US" sz="1200"/>
              <a:t>Notifier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C41B678-B89D-BD25-F0E6-1A5CF0A63B2D}"/>
              </a:ext>
            </a:extLst>
          </p:cNvPr>
          <p:cNvSpPr txBox="1"/>
          <p:nvPr/>
        </p:nvSpPr>
        <p:spPr>
          <a:xfrm>
            <a:off x="9953882" y="1855031"/>
            <a:ext cx="1720667" cy="51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Realtime alerts and updates via </a:t>
            </a:r>
            <a:r>
              <a:rPr lang="en-US" sz="1200" err="1"/>
              <a:t>SignalR</a:t>
            </a:r>
            <a:endParaRPr lang="en-US" sz="1200"/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5704C69-FE4B-AA69-7855-6AE0508550BE}"/>
              </a:ext>
            </a:extLst>
          </p:cNvPr>
          <p:cNvCxnSpPr>
            <a:cxnSpLocks/>
          </p:cNvCxnSpPr>
          <p:nvPr/>
        </p:nvCxnSpPr>
        <p:spPr>
          <a:xfrm flipH="1" flipV="1">
            <a:off x="8278962" y="3568893"/>
            <a:ext cx="706920" cy="90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500D36F9-22FB-B829-135B-C6FA436F127C}"/>
              </a:ext>
            </a:extLst>
          </p:cNvPr>
          <p:cNvCxnSpPr>
            <a:cxnSpLocks/>
          </p:cNvCxnSpPr>
          <p:nvPr/>
        </p:nvCxnSpPr>
        <p:spPr>
          <a:xfrm>
            <a:off x="9384666" y="4147294"/>
            <a:ext cx="0" cy="575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B1E4AE2-A085-B2EB-DE52-0486893FCE9E}"/>
              </a:ext>
            </a:extLst>
          </p:cNvPr>
          <p:cNvSpPr/>
          <p:nvPr/>
        </p:nvSpPr>
        <p:spPr>
          <a:xfrm>
            <a:off x="3381296" y="799707"/>
            <a:ext cx="4823685" cy="15378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82D9D74-4C0F-FC27-A2D8-E6F54D69C0EC}"/>
              </a:ext>
            </a:extLst>
          </p:cNvPr>
          <p:cNvSpPr txBox="1"/>
          <p:nvPr/>
        </p:nvSpPr>
        <p:spPr>
          <a:xfrm>
            <a:off x="4791161" y="343501"/>
            <a:ext cx="1837656" cy="35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Frontends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247E2F99-EEE6-ACE8-18DE-69227014F398}"/>
              </a:ext>
            </a:extLst>
          </p:cNvPr>
          <p:cNvSpPr txBox="1"/>
          <p:nvPr/>
        </p:nvSpPr>
        <p:spPr>
          <a:xfrm>
            <a:off x="3623239" y="1795749"/>
            <a:ext cx="910010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Mobile Apps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5F0DBCDB-C6E8-F16F-93E3-A42664E8E50A}"/>
              </a:ext>
            </a:extLst>
          </p:cNvPr>
          <p:cNvCxnSpPr>
            <a:cxnSpLocks/>
          </p:cNvCxnSpPr>
          <p:nvPr/>
        </p:nvCxnSpPr>
        <p:spPr>
          <a:xfrm flipH="1">
            <a:off x="8301086" y="1560635"/>
            <a:ext cx="15202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C2EBA8E2-EF4D-A908-ABBD-7EB11E2AF239}"/>
              </a:ext>
            </a:extLst>
          </p:cNvPr>
          <p:cNvSpPr txBox="1"/>
          <p:nvPr/>
        </p:nvSpPr>
        <p:spPr>
          <a:xfrm>
            <a:off x="7009637" y="1846635"/>
            <a:ext cx="936151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Admin Portal</a:t>
            </a:r>
          </a:p>
        </p:txBody>
      </p:sp>
      <p:pic>
        <p:nvPicPr>
          <p:cNvPr id="283" name="Graphic 282">
            <a:extLst>
              <a:ext uri="{FF2B5EF4-FFF2-40B4-BE49-F238E27FC236}">
                <a16:creationId xmlns:a16="http://schemas.microsoft.com/office/drawing/2014/main" id="{5D50F35B-2D12-30EE-388E-B40175458A9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204436" y="1297103"/>
            <a:ext cx="611871" cy="619706"/>
          </a:xfrm>
          <a:prstGeom prst="rect">
            <a:avLst/>
          </a:prstGeom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id="{90E72C0D-F2A4-CB47-432A-3BFF923B1997}"/>
              </a:ext>
            </a:extLst>
          </p:cNvPr>
          <p:cNvSpPr txBox="1"/>
          <p:nvPr/>
        </p:nvSpPr>
        <p:spPr>
          <a:xfrm>
            <a:off x="5444314" y="1747690"/>
            <a:ext cx="710137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Web App</a:t>
            </a:r>
          </a:p>
        </p:txBody>
      </p:sp>
      <p:pic>
        <p:nvPicPr>
          <p:cNvPr id="287" name="Graphic 286">
            <a:extLst>
              <a:ext uri="{FF2B5EF4-FFF2-40B4-BE49-F238E27FC236}">
                <a16:creationId xmlns:a16="http://schemas.microsoft.com/office/drawing/2014/main" id="{05DE1B13-FBC2-1CF2-3889-36CF9ED4CFB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505342" y="1191799"/>
            <a:ext cx="611872" cy="619706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84CEC863-BCB5-6BF0-4CCC-ECD1A6F541F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795314" y="1180568"/>
            <a:ext cx="600637" cy="608327"/>
          </a:xfrm>
          <a:prstGeom prst="rect">
            <a:avLst/>
          </a:prstGeom>
        </p:spPr>
      </p:pic>
      <p:sp>
        <p:nvSpPr>
          <p:cNvPr id="291" name="Rectangle 290">
            <a:extLst>
              <a:ext uri="{FF2B5EF4-FFF2-40B4-BE49-F238E27FC236}">
                <a16:creationId xmlns:a16="http://schemas.microsoft.com/office/drawing/2014/main" id="{22EE0928-7511-788E-842B-87639B4DEF84}"/>
              </a:ext>
            </a:extLst>
          </p:cNvPr>
          <p:cNvSpPr/>
          <p:nvPr/>
        </p:nvSpPr>
        <p:spPr>
          <a:xfrm>
            <a:off x="9880058" y="787033"/>
            <a:ext cx="1794491" cy="35884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ACD54F2-048A-73F0-F651-59632E8BBB3F}"/>
              </a:ext>
            </a:extLst>
          </p:cNvPr>
          <p:cNvSpPr txBox="1"/>
          <p:nvPr/>
        </p:nvSpPr>
        <p:spPr>
          <a:xfrm>
            <a:off x="9620887" y="296111"/>
            <a:ext cx="2238558" cy="40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Realtime Updates</a:t>
            </a:r>
          </a:p>
        </p:txBody>
      </p: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11495C5B-219C-6906-307C-F4AADDBE1053}"/>
              </a:ext>
            </a:extLst>
          </p:cNvPr>
          <p:cNvCxnSpPr>
            <a:cxnSpLocks/>
          </p:cNvCxnSpPr>
          <p:nvPr/>
        </p:nvCxnSpPr>
        <p:spPr>
          <a:xfrm>
            <a:off x="5849170" y="2379678"/>
            <a:ext cx="0" cy="3993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0" name="Graphic 299">
            <a:extLst>
              <a:ext uri="{FF2B5EF4-FFF2-40B4-BE49-F238E27FC236}">
                <a16:creationId xmlns:a16="http://schemas.microsoft.com/office/drawing/2014/main" id="{5E631DB9-F107-0695-F260-26A76FA5FF0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557249" y="2738294"/>
            <a:ext cx="699542" cy="708499"/>
          </a:xfrm>
          <a:prstGeom prst="rect">
            <a:avLst/>
          </a:prstGeom>
        </p:spPr>
      </p:pic>
      <p:sp>
        <p:nvSpPr>
          <p:cNvPr id="301" name="TextBox 300">
            <a:extLst>
              <a:ext uri="{FF2B5EF4-FFF2-40B4-BE49-F238E27FC236}">
                <a16:creationId xmlns:a16="http://schemas.microsoft.com/office/drawing/2014/main" id="{49EB82E0-80EE-56D4-811D-4AD507B003A8}"/>
              </a:ext>
            </a:extLst>
          </p:cNvPr>
          <p:cNvSpPr txBox="1"/>
          <p:nvPr/>
        </p:nvSpPr>
        <p:spPr>
          <a:xfrm>
            <a:off x="8513965" y="2475362"/>
            <a:ext cx="714283" cy="262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Azure AD</a:t>
            </a:r>
          </a:p>
        </p:txBody>
      </p:sp>
      <p:pic>
        <p:nvPicPr>
          <p:cNvPr id="303" name="Picture 302" descr="A picture containing symbol, graphics, circle, design&#10;&#10;Description automatically generated">
            <a:extLst>
              <a:ext uri="{FF2B5EF4-FFF2-40B4-BE49-F238E27FC236}">
                <a16:creationId xmlns:a16="http://schemas.microsoft.com/office/drawing/2014/main" id="{D1311E9F-8ADC-BD4B-6D42-E859527AA8A5}"/>
              </a:ext>
            </a:extLst>
          </p:cNvPr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7797" y="3020789"/>
            <a:ext cx="450502" cy="456270"/>
          </a:xfrm>
          <a:prstGeom prst="rect">
            <a:avLst/>
          </a:prstGeom>
        </p:spPr>
      </p:pic>
      <p:pic>
        <p:nvPicPr>
          <p:cNvPr id="305" name="Picture 304" descr="A green circle with white text in center&#10;&#10;Description automatically generated with low confidence">
            <a:extLst>
              <a:ext uri="{FF2B5EF4-FFF2-40B4-BE49-F238E27FC236}">
                <a16:creationId xmlns:a16="http://schemas.microsoft.com/office/drawing/2014/main" id="{230195F4-C337-406C-4629-E6EFDF64F676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082" y="3731896"/>
            <a:ext cx="515833" cy="520696"/>
          </a:xfrm>
          <a:prstGeom prst="rect">
            <a:avLst/>
          </a:prstGeom>
        </p:spPr>
      </p:pic>
      <p:pic>
        <p:nvPicPr>
          <p:cNvPr id="306" name="Picture 305" descr="A picture containing symbol, graphics, circle, design&#10;&#10;Description automatically generated">
            <a:extLst>
              <a:ext uri="{FF2B5EF4-FFF2-40B4-BE49-F238E27FC236}">
                <a16:creationId xmlns:a16="http://schemas.microsoft.com/office/drawing/2014/main" id="{1FAF0EB5-8587-F5B4-C151-DBF580742F2F}"/>
              </a:ext>
            </a:extLst>
          </p:cNvPr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364" y="3066506"/>
            <a:ext cx="450502" cy="456270"/>
          </a:xfrm>
          <a:prstGeom prst="rect">
            <a:avLst/>
          </a:prstGeom>
        </p:spPr>
      </p:pic>
      <p:pic>
        <p:nvPicPr>
          <p:cNvPr id="307" name="Picture 306" descr="A green circle with white text in center&#10;&#10;Description automatically generated with low confidence">
            <a:extLst>
              <a:ext uri="{FF2B5EF4-FFF2-40B4-BE49-F238E27FC236}">
                <a16:creationId xmlns:a16="http://schemas.microsoft.com/office/drawing/2014/main" id="{B8EC78D6-58B3-0095-6B9F-8F10443C33F9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0698" y="3777613"/>
            <a:ext cx="515833" cy="520695"/>
          </a:xfrm>
          <a:prstGeom prst="rect">
            <a:avLst/>
          </a:prstGeom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55A84ADC-D6EF-3B09-7161-185503C8CC99}"/>
              </a:ext>
            </a:extLst>
          </p:cNvPr>
          <p:cNvSpPr txBox="1"/>
          <p:nvPr/>
        </p:nvSpPr>
        <p:spPr>
          <a:xfrm>
            <a:off x="4959726" y="3774863"/>
            <a:ext cx="673298" cy="438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Data API</a:t>
            </a:r>
            <a:br>
              <a:rPr lang="en-US" sz="1200"/>
            </a:br>
            <a:r>
              <a:rPr lang="en-US" sz="1200"/>
              <a:t>builder</a:t>
            </a:r>
          </a:p>
        </p:txBody>
      </p: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D2045D6B-5732-D059-AB75-997A563EF26A}"/>
              </a:ext>
            </a:extLst>
          </p:cNvPr>
          <p:cNvCxnSpPr>
            <a:cxnSpLocks/>
          </p:cNvCxnSpPr>
          <p:nvPr/>
        </p:nvCxnSpPr>
        <p:spPr>
          <a:xfrm flipV="1">
            <a:off x="6805321" y="3239166"/>
            <a:ext cx="525063" cy="97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E3A966D0-A0BF-627E-8488-292275603708}"/>
              </a:ext>
            </a:extLst>
          </p:cNvPr>
          <p:cNvSpPr/>
          <p:nvPr/>
        </p:nvSpPr>
        <p:spPr>
          <a:xfrm>
            <a:off x="3161327" y="2854936"/>
            <a:ext cx="3553238" cy="143205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DE885BD7-F715-FBC4-58E4-0C1125155C1D}"/>
              </a:ext>
            </a:extLst>
          </p:cNvPr>
          <p:cNvCxnSpPr>
            <a:cxnSpLocks/>
          </p:cNvCxnSpPr>
          <p:nvPr/>
        </p:nvCxnSpPr>
        <p:spPr>
          <a:xfrm>
            <a:off x="6805321" y="4009244"/>
            <a:ext cx="509750" cy="5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2C1DFF6B-3DC9-BBE3-C4CF-8F851FEAEA59}"/>
              </a:ext>
            </a:extLst>
          </p:cNvPr>
          <p:cNvCxnSpPr>
            <a:cxnSpLocks/>
          </p:cNvCxnSpPr>
          <p:nvPr/>
        </p:nvCxnSpPr>
        <p:spPr>
          <a:xfrm flipH="1">
            <a:off x="2438928" y="3265113"/>
            <a:ext cx="6047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D8D2D183-A96F-F20C-D546-6975B08432C1}"/>
              </a:ext>
            </a:extLst>
          </p:cNvPr>
          <p:cNvCxnSpPr>
            <a:cxnSpLocks/>
          </p:cNvCxnSpPr>
          <p:nvPr/>
        </p:nvCxnSpPr>
        <p:spPr>
          <a:xfrm flipH="1" flipV="1">
            <a:off x="2450195" y="4007798"/>
            <a:ext cx="600068" cy="92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08F34AAB-A2D6-8077-756A-5959DB027BB3}"/>
              </a:ext>
            </a:extLst>
          </p:cNvPr>
          <p:cNvSpPr txBox="1"/>
          <p:nvPr/>
        </p:nvSpPr>
        <p:spPr>
          <a:xfrm>
            <a:off x="5633131" y="3917096"/>
            <a:ext cx="888677" cy="350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90000"/>
                  </a:schemeClr>
                </a:solidFill>
              </a:rPr>
              <a:t>Services</a:t>
            </a:r>
          </a:p>
        </p:txBody>
      </p: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788ECE1F-0547-F061-65F2-67A76BA0C61E}"/>
              </a:ext>
            </a:extLst>
          </p:cNvPr>
          <p:cNvCxnSpPr>
            <a:cxnSpLocks/>
          </p:cNvCxnSpPr>
          <p:nvPr/>
        </p:nvCxnSpPr>
        <p:spPr>
          <a:xfrm>
            <a:off x="6304958" y="5334210"/>
            <a:ext cx="5389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tNet | Appstronauts">
            <a:extLst>
              <a:ext uri="{FF2B5EF4-FFF2-40B4-BE49-F238E27FC236}">
                <a16:creationId xmlns:a16="http://schemas.microsoft.com/office/drawing/2014/main" id="{A3943D50-1CC8-A4F8-2E4F-3403BCA5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0561" y="824887"/>
            <a:ext cx="685554" cy="6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4B4A91-57CB-632E-FCE5-3D2556908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2447" y="884342"/>
            <a:ext cx="536383" cy="54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vree Lewis Portfolio, Full-Stack Developer">
            <a:extLst>
              <a:ext uri="{FF2B5EF4-FFF2-40B4-BE49-F238E27FC236}">
                <a16:creationId xmlns:a16="http://schemas.microsoft.com/office/drawing/2014/main" id="{16E13FE4-8D73-F9BF-2B8C-8041BFEE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0582" y="1629080"/>
            <a:ext cx="645391" cy="6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– Logos Download">
            <a:extLst>
              <a:ext uri="{FF2B5EF4-FFF2-40B4-BE49-F238E27FC236}">
                <a16:creationId xmlns:a16="http://schemas.microsoft.com/office/drawing/2014/main" id="{E0FB346A-E3D3-71DC-83D2-0C46B2A0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9313" y="1633926"/>
            <a:ext cx="570843" cy="5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5922896-DB33-6159-E077-411BC8466182}"/>
              </a:ext>
            </a:extLst>
          </p:cNvPr>
          <p:cNvSpPr txBox="1">
            <a:spLocks/>
          </p:cNvSpPr>
          <p:nvPr/>
        </p:nvSpPr>
        <p:spPr>
          <a:xfrm rot="16200000">
            <a:off x="-2791642" y="2814830"/>
            <a:ext cx="672662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Modern Cloud Arch.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AB017B-662C-FE4B-10D4-537A95EC4520}"/>
              </a:ext>
            </a:extLst>
          </p:cNvPr>
          <p:cNvSpPr/>
          <p:nvPr/>
        </p:nvSpPr>
        <p:spPr>
          <a:xfrm>
            <a:off x="1421873" y="2672639"/>
            <a:ext cx="1220776" cy="1776279"/>
          </a:xfrm>
          <a:custGeom>
            <a:avLst/>
            <a:gdLst>
              <a:gd name="connsiteX0" fmla="*/ 0 w 1220776"/>
              <a:gd name="connsiteY0" fmla="*/ 203467 h 1776279"/>
              <a:gd name="connsiteX1" fmla="*/ 203467 w 1220776"/>
              <a:gd name="connsiteY1" fmla="*/ 0 h 1776279"/>
              <a:gd name="connsiteX2" fmla="*/ 594111 w 1220776"/>
              <a:gd name="connsiteY2" fmla="*/ 0 h 1776279"/>
              <a:gd name="connsiteX3" fmla="*/ 1017309 w 1220776"/>
              <a:gd name="connsiteY3" fmla="*/ 0 h 1776279"/>
              <a:gd name="connsiteX4" fmla="*/ 1220776 w 1220776"/>
              <a:gd name="connsiteY4" fmla="*/ 203467 h 1776279"/>
              <a:gd name="connsiteX5" fmla="*/ 1220776 w 1220776"/>
              <a:gd name="connsiteY5" fmla="*/ 847059 h 1776279"/>
              <a:gd name="connsiteX6" fmla="*/ 1220776 w 1220776"/>
              <a:gd name="connsiteY6" fmla="*/ 1572812 h 1776279"/>
              <a:gd name="connsiteX7" fmla="*/ 1017309 w 1220776"/>
              <a:gd name="connsiteY7" fmla="*/ 1776279 h 1776279"/>
              <a:gd name="connsiteX8" fmla="*/ 610388 w 1220776"/>
              <a:gd name="connsiteY8" fmla="*/ 1776279 h 1776279"/>
              <a:gd name="connsiteX9" fmla="*/ 203467 w 1220776"/>
              <a:gd name="connsiteY9" fmla="*/ 1776279 h 1776279"/>
              <a:gd name="connsiteX10" fmla="*/ 0 w 1220776"/>
              <a:gd name="connsiteY10" fmla="*/ 1572812 h 1776279"/>
              <a:gd name="connsiteX11" fmla="*/ 0 w 1220776"/>
              <a:gd name="connsiteY11" fmla="*/ 860753 h 1776279"/>
              <a:gd name="connsiteX12" fmla="*/ 0 w 1220776"/>
              <a:gd name="connsiteY12" fmla="*/ 203467 h 177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776" h="1776279" fill="none" extrusionOk="0">
                <a:moveTo>
                  <a:pt x="0" y="203467"/>
                </a:moveTo>
                <a:cubicBezTo>
                  <a:pt x="-6835" y="94459"/>
                  <a:pt x="87175" y="-14709"/>
                  <a:pt x="203467" y="0"/>
                </a:cubicBezTo>
                <a:cubicBezTo>
                  <a:pt x="301909" y="9878"/>
                  <a:pt x="428221" y="-15709"/>
                  <a:pt x="594111" y="0"/>
                </a:cubicBezTo>
                <a:cubicBezTo>
                  <a:pt x="760001" y="15709"/>
                  <a:pt x="812833" y="3940"/>
                  <a:pt x="1017309" y="0"/>
                </a:cubicBezTo>
                <a:cubicBezTo>
                  <a:pt x="1135113" y="-759"/>
                  <a:pt x="1231228" y="84155"/>
                  <a:pt x="1220776" y="203467"/>
                </a:cubicBezTo>
                <a:cubicBezTo>
                  <a:pt x="1190603" y="359427"/>
                  <a:pt x="1198580" y="654480"/>
                  <a:pt x="1220776" y="847059"/>
                </a:cubicBezTo>
                <a:cubicBezTo>
                  <a:pt x="1242972" y="1039638"/>
                  <a:pt x="1241940" y="1274229"/>
                  <a:pt x="1220776" y="1572812"/>
                </a:cubicBezTo>
                <a:cubicBezTo>
                  <a:pt x="1215724" y="1695827"/>
                  <a:pt x="1149820" y="1775064"/>
                  <a:pt x="1017309" y="1776279"/>
                </a:cubicBezTo>
                <a:cubicBezTo>
                  <a:pt x="922679" y="1767848"/>
                  <a:pt x="707198" y="1772489"/>
                  <a:pt x="610388" y="1776279"/>
                </a:cubicBezTo>
                <a:cubicBezTo>
                  <a:pt x="513578" y="1780069"/>
                  <a:pt x="385373" y="1789518"/>
                  <a:pt x="203467" y="1776279"/>
                </a:cubicBezTo>
                <a:cubicBezTo>
                  <a:pt x="78527" y="1796896"/>
                  <a:pt x="-14796" y="1705341"/>
                  <a:pt x="0" y="1572812"/>
                </a:cubicBezTo>
                <a:cubicBezTo>
                  <a:pt x="-21138" y="1289252"/>
                  <a:pt x="30744" y="1170544"/>
                  <a:pt x="0" y="860753"/>
                </a:cubicBezTo>
                <a:cubicBezTo>
                  <a:pt x="-30744" y="550962"/>
                  <a:pt x="-9359" y="403638"/>
                  <a:pt x="0" y="203467"/>
                </a:cubicBezTo>
                <a:close/>
              </a:path>
              <a:path w="1220776" h="1776279" stroke="0" extrusionOk="0">
                <a:moveTo>
                  <a:pt x="0" y="203467"/>
                </a:moveTo>
                <a:cubicBezTo>
                  <a:pt x="435" y="71906"/>
                  <a:pt x="94229" y="3702"/>
                  <a:pt x="203467" y="0"/>
                </a:cubicBezTo>
                <a:cubicBezTo>
                  <a:pt x="286597" y="15412"/>
                  <a:pt x="461345" y="-8508"/>
                  <a:pt x="602250" y="0"/>
                </a:cubicBezTo>
                <a:cubicBezTo>
                  <a:pt x="743155" y="8508"/>
                  <a:pt x="930168" y="3527"/>
                  <a:pt x="1017309" y="0"/>
                </a:cubicBezTo>
                <a:cubicBezTo>
                  <a:pt x="1120871" y="7343"/>
                  <a:pt x="1218075" y="95808"/>
                  <a:pt x="1220776" y="203467"/>
                </a:cubicBezTo>
                <a:cubicBezTo>
                  <a:pt x="1253743" y="522420"/>
                  <a:pt x="1212776" y="634419"/>
                  <a:pt x="1220776" y="915526"/>
                </a:cubicBezTo>
                <a:cubicBezTo>
                  <a:pt x="1228776" y="1196633"/>
                  <a:pt x="1207795" y="1315094"/>
                  <a:pt x="1220776" y="1572812"/>
                </a:cubicBezTo>
                <a:cubicBezTo>
                  <a:pt x="1227656" y="1682119"/>
                  <a:pt x="1107912" y="1764598"/>
                  <a:pt x="1017309" y="1776279"/>
                </a:cubicBezTo>
                <a:cubicBezTo>
                  <a:pt x="917457" y="1777581"/>
                  <a:pt x="825996" y="1779496"/>
                  <a:pt x="634803" y="1776279"/>
                </a:cubicBezTo>
                <a:cubicBezTo>
                  <a:pt x="443610" y="1773062"/>
                  <a:pt x="333777" y="1794946"/>
                  <a:pt x="203467" y="1776279"/>
                </a:cubicBezTo>
                <a:cubicBezTo>
                  <a:pt x="83478" y="1758502"/>
                  <a:pt x="4746" y="1676564"/>
                  <a:pt x="0" y="1572812"/>
                </a:cubicBezTo>
                <a:cubicBezTo>
                  <a:pt x="1294" y="1388195"/>
                  <a:pt x="-11541" y="1065335"/>
                  <a:pt x="0" y="915526"/>
                </a:cubicBezTo>
                <a:cubicBezTo>
                  <a:pt x="11541" y="765717"/>
                  <a:pt x="-13767" y="536055"/>
                  <a:pt x="0" y="203467"/>
                </a:cubicBezTo>
                <a:close/>
              </a:path>
            </a:pathLst>
          </a:custGeom>
          <a:solidFill>
            <a:schemeClr val="bg2">
              <a:alpha val="50196"/>
            </a:schemeClr>
          </a:solidFill>
          <a:ln w="57150">
            <a:solidFill>
              <a:srgbClr val="E500B8"/>
            </a:solidFill>
            <a:extLst>
              <a:ext uri="{C807C97D-BFC1-408E-A445-0C87EB9F89A2}">
                <ask:lineSketchStyleProps xmlns:ask="http://schemas.microsoft.com/office/drawing/2018/sketchyshapes" sd="4640967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C23B88-006C-8830-1EAA-F5B7E9DB1939}"/>
              </a:ext>
            </a:extLst>
          </p:cNvPr>
          <p:cNvSpPr/>
          <p:nvPr/>
        </p:nvSpPr>
        <p:spPr>
          <a:xfrm>
            <a:off x="7039737" y="2666454"/>
            <a:ext cx="1220776" cy="1776279"/>
          </a:xfrm>
          <a:solidFill>
            <a:schemeClr val="bg2">
              <a:alpha val="50196"/>
            </a:schemeClr>
          </a:solidFill>
          <a:ln w="57150">
            <a:solidFill>
              <a:srgbClr val="E50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8ECAE3-4988-16DE-8BBA-74AC96264119}"/>
              </a:ext>
            </a:extLst>
          </p:cNvPr>
          <p:cNvSpPr/>
          <p:nvPr/>
        </p:nvSpPr>
        <p:spPr>
          <a:xfrm>
            <a:off x="7069283" y="2651901"/>
            <a:ext cx="1220776" cy="1776279"/>
          </a:xfrm>
          <a:custGeom>
            <a:avLst/>
            <a:gdLst>
              <a:gd name="connsiteX0" fmla="*/ 0 w 1220776"/>
              <a:gd name="connsiteY0" fmla="*/ 203467 h 1776279"/>
              <a:gd name="connsiteX1" fmla="*/ 203467 w 1220776"/>
              <a:gd name="connsiteY1" fmla="*/ 0 h 1776279"/>
              <a:gd name="connsiteX2" fmla="*/ 594111 w 1220776"/>
              <a:gd name="connsiteY2" fmla="*/ 0 h 1776279"/>
              <a:gd name="connsiteX3" fmla="*/ 1017309 w 1220776"/>
              <a:gd name="connsiteY3" fmla="*/ 0 h 1776279"/>
              <a:gd name="connsiteX4" fmla="*/ 1220776 w 1220776"/>
              <a:gd name="connsiteY4" fmla="*/ 203467 h 1776279"/>
              <a:gd name="connsiteX5" fmla="*/ 1220776 w 1220776"/>
              <a:gd name="connsiteY5" fmla="*/ 847059 h 1776279"/>
              <a:gd name="connsiteX6" fmla="*/ 1220776 w 1220776"/>
              <a:gd name="connsiteY6" fmla="*/ 1572812 h 1776279"/>
              <a:gd name="connsiteX7" fmla="*/ 1017309 w 1220776"/>
              <a:gd name="connsiteY7" fmla="*/ 1776279 h 1776279"/>
              <a:gd name="connsiteX8" fmla="*/ 610388 w 1220776"/>
              <a:gd name="connsiteY8" fmla="*/ 1776279 h 1776279"/>
              <a:gd name="connsiteX9" fmla="*/ 203467 w 1220776"/>
              <a:gd name="connsiteY9" fmla="*/ 1776279 h 1776279"/>
              <a:gd name="connsiteX10" fmla="*/ 0 w 1220776"/>
              <a:gd name="connsiteY10" fmla="*/ 1572812 h 1776279"/>
              <a:gd name="connsiteX11" fmla="*/ 0 w 1220776"/>
              <a:gd name="connsiteY11" fmla="*/ 860753 h 1776279"/>
              <a:gd name="connsiteX12" fmla="*/ 0 w 1220776"/>
              <a:gd name="connsiteY12" fmla="*/ 203467 h 177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776" h="1776279" fill="none" extrusionOk="0">
                <a:moveTo>
                  <a:pt x="0" y="203467"/>
                </a:moveTo>
                <a:cubicBezTo>
                  <a:pt x="-6835" y="94459"/>
                  <a:pt x="87175" y="-14709"/>
                  <a:pt x="203467" y="0"/>
                </a:cubicBezTo>
                <a:cubicBezTo>
                  <a:pt x="301909" y="9878"/>
                  <a:pt x="428221" y="-15709"/>
                  <a:pt x="594111" y="0"/>
                </a:cubicBezTo>
                <a:cubicBezTo>
                  <a:pt x="760001" y="15709"/>
                  <a:pt x="812833" y="3940"/>
                  <a:pt x="1017309" y="0"/>
                </a:cubicBezTo>
                <a:cubicBezTo>
                  <a:pt x="1135113" y="-759"/>
                  <a:pt x="1231228" y="84155"/>
                  <a:pt x="1220776" y="203467"/>
                </a:cubicBezTo>
                <a:cubicBezTo>
                  <a:pt x="1190603" y="359427"/>
                  <a:pt x="1198580" y="654480"/>
                  <a:pt x="1220776" y="847059"/>
                </a:cubicBezTo>
                <a:cubicBezTo>
                  <a:pt x="1242972" y="1039638"/>
                  <a:pt x="1241940" y="1274229"/>
                  <a:pt x="1220776" y="1572812"/>
                </a:cubicBezTo>
                <a:cubicBezTo>
                  <a:pt x="1215724" y="1695827"/>
                  <a:pt x="1149820" y="1775064"/>
                  <a:pt x="1017309" y="1776279"/>
                </a:cubicBezTo>
                <a:cubicBezTo>
                  <a:pt x="922679" y="1767848"/>
                  <a:pt x="707198" y="1772489"/>
                  <a:pt x="610388" y="1776279"/>
                </a:cubicBezTo>
                <a:cubicBezTo>
                  <a:pt x="513578" y="1780069"/>
                  <a:pt x="385373" y="1789518"/>
                  <a:pt x="203467" y="1776279"/>
                </a:cubicBezTo>
                <a:cubicBezTo>
                  <a:pt x="78527" y="1796896"/>
                  <a:pt x="-14796" y="1705341"/>
                  <a:pt x="0" y="1572812"/>
                </a:cubicBezTo>
                <a:cubicBezTo>
                  <a:pt x="-21138" y="1289252"/>
                  <a:pt x="30744" y="1170544"/>
                  <a:pt x="0" y="860753"/>
                </a:cubicBezTo>
                <a:cubicBezTo>
                  <a:pt x="-30744" y="550962"/>
                  <a:pt x="-9359" y="403638"/>
                  <a:pt x="0" y="203467"/>
                </a:cubicBezTo>
                <a:close/>
              </a:path>
              <a:path w="1220776" h="1776279" stroke="0" extrusionOk="0">
                <a:moveTo>
                  <a:pt x="0" y="203467"/>
                </a:moveTo>
                <a:cubicBezTo>
                  <a:pt x="435" y="71906"/>
                  <a:pt x="94229" y="3702"/>
                  <a:pt x="203467" y="0"/>
                </a:cubicBezTo>
                <a:cubicBezTo>
                  <a:pt x="286597" y="15412"/>
                  <a:pt x="461345" y="-8508"/>
                  <a:pt x="602250" y="0"/>
                </a:cubicBezTo>
                <a:cubicBezTo>
                  <a:pt x="743155" y="8508"/>
                  <a:pt x="930168" y="3527"/>
                  <a:pt x="1017309" y="0"/>
                </a:cubicBezTo>
                <a:cubicBezTo>
                  <a:pt x="1120871" y="7343"/>
                  <a:pt x="1218075" y="95808"/>
                  <a:pt x="1220776" y="203467"/>
                </a:cubicBezTo>
                <a:cubicBezTo>
                  <a:pt x="1253743" y="522420"/>
                  <a:pt x="1212776" y="634419"/>
                  <a:pt x="1220776" y="915526"/>
                </a:cubicBezTo>
                <a:cubicBezTo>
                  <a:pt x="1228776" y="1196633"/>
                  <a:pt x="1207795" y="1315094"/>
                  <a:pt x="1220776" y="1572812"/>
                </a:cubicBezTo>
                <a:cubicBezTo>
                  <a:pt x="1227656" y="1682119"/>
                  <a:pt x="1107912" y="1764598"/>
                  <a:pt x="1017309" y="1776279"/>
                </a:cubicBezTo>
                <a:cubicBezTo>
                  <a:pt x="917457" y="1777581"/>
                  <a:pt x="825996" y="1779496"/>
                  <a:pt x="634803" y="1776279"/>
                </a:cubicBezTo>
                <a:cubicBezTo>
                  <a:pt x="443610" y="1773062"/>
                  <a:pt x="333777" y="1794946"/>
                  <a:pt x="203467" y="1776279"/>
                </a:cubicBezTo>
                <a:cubicBezTo>
                  <a:pt x="83478" y="1758502"/>
                  <a:pt x="4746" y="1676564"/>
                  <a:pt x="0" y="1572812"/>
                </a:cubicBezTo>
                <a:cubicBezTo>
                  <a:pt x="1294" y="1388195"/>
                  <a:pt x="-11541" y="1065335"/>
                  <a:pt x="0" y="915526"/>
                </a:cubicBezTo>
                <a:cubicBezTo>
                  <a:pt x="11541" y="765717"/>
                  <a:pt x="-13767" y="536055"/>
                  <a:pt x="0" y="203467"/>
                </a:cubicBezTo>
                <a:close/>
              </a:path>
            </a:pathLst>
          </a:custGeom>
          <a:solidFill>
            <a:schemeClr val="bg2">
              <a:alpha val="50196"/>
            </a:schemeClr>
          </a:solidFill>
          <a:ln w="57150">
            <a:solidFill>
              <a:srgbClr val="E500B8"/>
            </a:solidFill>
            <a:extLst>
              <a:ext uri="{C807C97D-BFC1-408E-A445-0C87EB9F89A2}">
                <ask:lineSketchStyleProps xmlns:ask="http://schemas.microsoft.com/office/drawing/2018/sketchyshapes" sd="4640967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39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Jamstack / </a:t>
            </a:r>
            <a:r>
              <a:rPr lang="en-US" dirty="0" err="1"/>
              <a:t>Fullstack</a:t>
            </a:r>
            <a:endParaRPr lang="en-US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4DB6322-2397-D8E7-F44B-497EBC551E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690" y="1660848"/>
            <a:ext cx="7882189" cy="486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CE61-3B9E-C955-6220-B7EA595C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API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E5F28-9606-A421-6EB5-AED4FD307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398"/>
          </a:xfrm>
        </p:spPr>
        <p:txBody>
          <a:bodyPr>
            <a:normAutofit/>
          </a:bodyPr>
          <a:lstStyle/>
          <a:p>
            <a:r>
              <a:rPr lang="en-US" dirty="0"/>
              <a:t>Instantly provides REST and GraphQL endpoints for</a:t>
            </a:r>
          </a:p>
          <a:p>
            <a:pPr lvl="1"/>
            <a:r>
              <a:rPr lang="en-US" dirty="0"/>
              <a:t>Tables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endParaRPr lang="en-US" dirty="0"/>
          </a:p>
          <a:p>
            <a:r>
              <a:rPr lang="en-US" dirty="0"/>
              <a:t>With full support for</a:t>
            </a:r>
          </a:p>
          <a:p>
            <a:pPr lvl="1"/>
            <a:r>
              <a:rPr lang="en-US" dirty="0"/>
              <a:t>Pagination</a:t>
            </a:r>
          </a:p>
          <a:p>
            <a:pPr lvl="1"/>
            <a:r>
              <a:rPr lang="en-US" dirty="0"/>
              <a:t>Sorting</a:t>
            </a:r>
          </a:p>
          <a:p>
            <a:pPr lvl="1"/>
            <a:r>
              <a:rPr lang="en-US" dirty="0"/>
              <a:t>Filtering</a:t>
            </a:r>
          </a:p>
          <a:p>
            <a:pPr lvl="1"/>
            <a:r>
              <a:rPr lang="en-US" dirty="0"/>
              <a:t>Selection</a:t>
            </a:r>
          </a:p>
          <a:p>
            <a:pPr lvl="1"/>
            <a:r>
              <a:rPr lang="en-US" dirty="0"/>
              <a:t>(GraphQL Only) Relationships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A83C4A-EAEA-2A74-41EF-AA154ACD3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120263"/>
            <a:ext cx="5184851" cy="4255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B6EC1-6D04-5E2D-39B3-A5CD11F7A80A}"/>
              </a:ext>
            </a:extLst>
          </p:cNvPr>
          <p:cNvSpPr txBox="1"/>
          <p:nvPr/>
        </p:nvSpPr>
        <p:spPr>
          <a:xfrm>
            <a:off x="5095694" y="836413"/>
            <a:ext cx="200061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https://aka.ms/dab</a:t>
            </a:r>
          </a:p>
        </p:txBody>
      </p:sp>
    </p:spTree>
    <p:extLst>
      <p:ext uri="{BB962C8B-B14F-4D97-AF65-F5344CB8AC3E}">
        <p14:creationId xmlns:p14="http://schemas.microsoft.com/office/powerpoint/2010/main" val="173817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51209-6542-98D6-9D86-5FC6008B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API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9684D-0CC9-DE01-8757-3267D4BED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>
                <a:solidFill>
                  <a:srgbClr val="FF0000"/>
                </a:solidFill>
              </a:rPr>
              <a:t>security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Authentication via OAuth2 (AAD &amp; </a:t>
            </a:r>
            <a:r>
              <a:rPr lang="en-US" dirty="0" err="1"/>
              <a:t>EasyAuth</a:t>
            </a:r>
            <a:r>
              <a:rPr lang="en-US" dirty="0"/>
              <a:t>: GitHub, Twitter, etc..)</a:t>
            </a:r>
          </a:p>
          <a:p>
            <a:pPr lvl="1"/>
            <a:r>
              <a:rPr lang="en-US" dirty="0"/>
              <a:t>Authorization via defined policies	</a:t>
            </a:r>
          </a:p>
          <a:p>
            <a:pPr lvl="2"/>
            <a:r>
              <a:rPr lang="en-US" dirty="0"/>
              <a:t>Policies can access OAuth2 claims data</a:t>
            </a:r>
          </a:p>
          <a:p>
            <a:pPr lvl="2"/>
            <a:endParaRPr lang="en-US" dirty="0"/>
          </a:p>
          <a:p>
            <a:r>
              <a:rPr lang="en-US" dirty="0"/>
              <a:t>What about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deployment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Open Source</a:t>
            </a:r>
            <a:r>
              <a:rPr lang="en-US" dirty="0"/>
              <a:t>, works on-prem without any limitation</a:t>
            </a:r>
          </a:p>
          <a:p>
            <a:pPr lvl="1"/>
            <a:r>
              <a:rPr lang="en-US" dirty="0"/>
              <a:t>Distributed as </a:t>
            </a:r>
            <a:r>
              <a:rPr lang="en-US" dirty="0">
                <a:solidFill>
                  <a:srgbClr val="FFC000"/>
                </a:solidFill>
              </a:rPr>
              <a:t>NuGet</a:t>
            </a:r>
            <a:r>
              <a:rPr lang="en-US" dirty="0"/>
              <a:t> package and </a:t>
            </a:r>
            <a:r>
              <a:rPr lang="en-US" dirty="0">
                <a:solidFill>
                  <a:srgbClr val="FFC000"/>
                </a:solidFill>
              </a:rPr>
              <a:t>Containerized Image</a:t>
            </a:r>
          </a:p>
          <a:p>
            <a:pPr lvl="1"/>
            <a:r>
              <a:rPr lang="en-US" dirty="0"/>
              <a:t>Integrated with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Static Web Apps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8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A80F-D3A4-B1B0-E22A-48114DB5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5BC6A-C3E3-5865-10B9-9E16A2A31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ta API builder Architecture Overview Diagram">
            <a:extLst>
              <a:ext uri="{FF2B5EF4-FFF2-40B4-BE49-F238E27FC236}">
                <a16:creationId xmlns:a16="http://schemas.microsoft.com/office/drawing/2014/main" id="{DA4FF680-B7B3-3739-4F80-585AD8FA0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7184" y="1"/>
            <a:ext cx="12269184" cy="681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69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BDD9-28D7-DC67-FFEE-0BEB7BD9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Data API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43AC5-2446-23BF-0F86-E4BF18C3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Data API Builder (DAB)</a:t>
            </a:r>
          </a:p>
          <a:p>
            <a:endParaRPr lang="en-US" dirty="0"/>
          </a:p>
          <a:p>
            <a:r>
              <a:rPr lang="en-US" dirty="0"/>
              <a:t>Initialize the configuration file</a:t>
            </a:r>
          </a:p>
          <a:p>
            <a:endParaRPr lang="en-US" dirty="0"/>
          </a:p>
          <a:p>
            <a:r>
              <a:rPr lang="en-US" dirty="0"/>
              <a:t>Add an entity</a:t>
            </a:r>
          </a:p>
          <a:p>
            <a:endParaRPr lang="en-US" dirty="0"/>
          </a:p>
          <a:p>
            <a:r>
              <a:rPr lang="en-US" dirty="0"/>
              <a:t>Run DAB,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8242F-0A25-631E-C4AE-FC83298A4561}"/>
              </a:ext>
            </a:extLst>
          </p:cNvPr>
          <p:cNvSpPr txBox="1"/>
          <p:nvPr/>
        </p:nvSpPr>
        <p:spPr>
          <a:xfrm>
            <a:off x="1121974" y="2318775"/>
            <a:ext cx="7966214" cy="369332"/>
          </a:xfrm>
          <a:prstGeom prst="rect">
            <a:avLst/>
          </a:prstGeom>
          <a:solidFill>
            <a:schemeClr val="dk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ptos Mono" panose="020B0009020202020204" pitchFamily="49" charset="0"/>
              </a:rPr>
              <a:t>dotnet tool install </a:t>
            </a:r>
            <a:r>
              <a:rPr lang="en-US" dirty="0" err="1">
                <a:latin typeface="Aptos Mono" panose="020B0009020202020204" pitchFamily="49" charset="0"/>
              </a:rPr>
              <a:t>Microsoft.DataApiBuilder</a:t>
            </a:r>
            <a:r>
              <a:rPr lang="en-US" dirty="0">
                <a:latin typeface="Aptos Mono" panose="020B0009020202020204" pitchFamily="49" charset="0"/>
              </a:rPr>
              <a:t> -g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CCDDE-FB27-0E5A-B49B-F1DA69032552}"/>
              </a:ext>
            </a:extLst>
          </p:cNvPr>
          <p:cNvSpPr txBox="1"/>
          <p:nvPr/>
        </p:nvSpPr>
        <p:spPr>
          <a:xfrm>
            <a:off x="1121974" y="3333181"/>
            <a:ext cx="10231826" cy="369332"/>
          </a:xfrm>
          <a:prstGeom prst="rect">
            <a:avLst/>
          </a:prstGeom>
          <a:solidFill>
            <a:schemeClr val="dk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ptos Mono" panose="020B0009020202020204" pitchFamily="49" charset="0"/>
              </a:rPr>
              <a:t>dab </a:t>
            </a:r>
            <a:r>
              <a:rPr lang="en-US" dirty="0" err="1">
                <a:latin typeface="Aptos Mono" panose="020B0009020202020204" pitchFamily="49" charset="0"/>
              </a:rPr>
              <a:t>init</a:t>
            </a:r>
            <a:r>
              <a:rPr lang="en-US" dirty="0">
                <a:latin typeface="Aptos Mono" panose="020B0009020202020204" pitchFamily="49" charset="0"/>
              </a:rPr>
              <a:t> --database-type </a:t>
            </a:r>
            <a:r>
              <a:rPr lang="en-US" dirty="0" err="1">
                <a:latin typeface="Aptos Mono" panose="020B0009020202020204" pitchFamily="49" charset="0"/>
              </a:rPr>
              <a:t>mssql</a:t>
            </a:r>
            <a:r>
              <a:rPr lang="en-US" dirty="0">
                <a:latin typeface="Aptos Mono" panose="020B0009020202020204" pitchFamily="49" charset="0"/>
              </a:rPr>
              <a:t> --connection-string "@env('MSSQL')"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6A53C-FEA8-6C95-C677-684A0940399D}"/>
              </a:ext>
            </a:extLst>
          </p:cNvPr>
          <p:cNvSpPr txBox="1"/>
          <p:nvPr/>
        </p:nvSpPr>
        <p:spPr>
          <a:xfrm>
            <a:off x="1121974" y="4372948"/>
            <a:ext cx="10231826" cy="369332"/>
          </a:xfrm>
          <a:prstGeom prst="rect">
            <a:avLst/>
          </a:prstGeom>
          <a:solidFill>
            <a:schemeClr val="dk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ptos Mono" panose="020B0009020202020204" pitchFamily="49" charset="0"/>
              </a:rPr>
              <a:t>dab add Session --source "</a:t>
            </a:r>
            <a:r>
              <a:rPr lang="en-US" dirty="0" err="1">
                <a:latin typeface="Aptos Mono" panose="020B0009020202020204" pitchFamily="49" charset="0"/>
              </a:rPr>
              <a:t>dbo.sessions</a:t>
            </a:r>
            <a:r>
              <a:rPr lang="en-US" dirty="0">
                <a:latin typeface="Aptos Mono" panose="020B0009020202020204" pitchFamily="49" charset="0"/>
              </a:rPr>
              <a:t>" --permissions "anonymous:*"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02D04-1EF6-30B0-F704-07A0DF3B1DFA}"/>
              </a:ext>
            </a:extLst>
          </p:cNvPr>
          <p:cNvSpPr txBox="1"/>
          <p:nvPr/>
        </p:nvSpPr>
        <p:spPr>
          <a:xfrm>
            <a:off x="1121974" y="5392381"/>
            <a:ext cx="10231826" cy="369332"/>
          </a:xfrm>
          <a:prstGeom prst="rect">
            <a:avLst/>
          </a:prstGeom>
          <a:solidFill>
            <a:schemeClr val="dk1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ptos Mono" panose="020B0009020202020204" pitchFamily="49" charset="0"/>
              </a:rPr>
              <a:t>dab start</a:t>
            </a:r>
          </a:p>
        </p:txBody>
      </p:sp>
    </p:spTree>
    <p:extLst>
      <p:ext uri="{BB962C8B-B14F-4D97-AF65-F5344CB8AC3E}">
        <p14:creationId xmlns:p14="http://schemas.microsoft.com/office/powerpoint/2010/main" val="244153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8B1C8B-21EE-422D-D0AF-9AA83188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5D6FC-2BA3-8FD5-A11A-98C17E831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486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551</Words>
  <Application>Microsoft Office PowerPoint</Application>
  <PresentationFormat>Widescreen</PresentationFormat>
  <Paragraphs>114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Open Sans</vt:lpstr>
      <vt:lpstr>Aptos Mono</vt:lpstr>
      <vt:lpstr>Space Grotesk Medium</vt:lpstr>
      <vt:lpstr>Segoe UI</vt:lpstr>
      <vt:lpstr>Calibri Light</vt:lpstr>
      <vt:lpstr>Arial</vt:lpstr>
      <vt:lpstr>Calibri</vt:lpstr>
      <vt:lpstr>1_Office Theme</vt:lpstr>
      <vt:lpstr>PowerPoint Presentation</vt:lpstr>
      <vt:lpstr>From databases to API An efficient solution both on-premises and in Azure</vt:lpstr>
      <vt:lpstr>PowerPoint Presentation</vt:lpstr>
      <vt:lpstr>Jamstack / Fullstack</vt:lpstr>
      <vt:lpstr>Data API builder</vt:lpstr>
      <vt:lpstr>Data API builder</vt:lpstr>
      <vt:lpstr>PowerPoint Presentation</vt:lpstr>
      <vt:lpstr>Getting Started with Data API builder</vt:lpstr>
      <vt:lpstr>DEMO</vt:lpstr>
      <vt:lpstr>Integration with Static Web Apps</vt:lpstr>
      <vt:lpstr>Integration with Static Web Apps</vt:lpstr>
      <vt:lpstr>End-2-End Sample</vt:lpstr>
      <vt:lpstr>Resources</vt:lpstr>
      <vt:lpstr>Resources</vt:lpstr>
      <vt:lpstr>Download DAB 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2023-12-08T23:36:24Z</dcterms:created>
  <dcterms:modified xsi:type="dcterms:W3CDTF">2023-12-08T23:36:30Z</dcterms:modified>
</cp:coreProperties>
</file>